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</p:sldMasterIdLst>
  <p:notesMasterIdLst>
    <p:notesMasterId r:id="rId34"/>
  </p:notesMasterIdLst>
  <p:handoutMasterIdLst>
    <p:handoutMasterId r:id="rId35"/>
  </p:handoutMasterIdLst>
  <p:sldIdLst>
    <p:sldId id="256" r:id="rId9"/>
    <p:sldId id="269" r:id="rId10"/>
    <p:sldId id="270" r:id="rId11"/>
    <p:sldId id="284" r:id="rId12"/>
    <p:sldId id="283" r:id="rId13"/>
    <p:sldId id="271" r:id="rId14"/>
    <p:sldId id="275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295" r:id="rId23"/>
    <p:sldId id="296" r:id="rId24"/>
    <p:sldId id="289" r:id="rId25"/>
    <p:sldId id="286" r:id="rId26"/>
    <p:sldId id="293" r:id="rId27"/>
    <p:sldId id="290" r:id="rId28"/>
    <p:sldId id="281" r:id="rId29"/>
    <p:sldId id="282" r:id="rId30"/>
    <p:sldId id="291" r:id="rId31"/>
    <p:sldId id="292" r:id="rId32"/>
    <p:sldId id="2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CC38F9-692C-1BDC-D302-9433DBAEE961}" name="Keya Chatterjee" initials="KC" userId="S::keya.chatterjee@tcgdigital.com::0facd145-8cf8-4c54-b52b-b757e9ee3b6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A68"/>
    <a:srgbClr val="0F2864"/>
    <a:srgbClr val="057F61"/>
    <a:srgbClr val="F4B64A"/>
    <a:srgbClr val="787878"/>
    <a:srgbClr val="DCDCDC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9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970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21" Type="http://schemas.openxmlformats.org/officeDocument/2006/relationships/slide" Target="slides/slide13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tanu Ray Chaudhuri" userId="b2f8ca68-197d-4da4-aea3-383a78c0f9d8" providerId="ADAL" clId="{075F8250-985F-4984-9259-41D2AFEB1839}"/>
    <pc:docChg chg="custSel delSld modSld">
      <pc:chgData name="Shantanu Ray Chaudhuri" userId="b2f8ca68-197d-4da4-aea3-383a78c0f9d8" providerId="ADAL" clId="{075F8250-985F-4984-9259-41D2AFEB1839}" dt="2025-10-29T01:18:47.285" v="12" actId="20577"/>
      <pc:docMkLst>
        <pc:docMk/>
      </pc:docMkLst>
      <pc:sldChg chg="delSp modSp mod">
        <pc:chgData name="Shantanu Ray Chaudhuri" userId="b2f8ca68-197d-4da4-aea3-383a78c0f9d8" providerId="ADAL" clId="{075F8250-985F-4984-9259-41D2AFEB1839}" dt="2025-10-29T01:18:22.069" v="7" actId="20577"/>
        <pc:sldMkLst>
          <pc:docMk/>
          <pc:sldMk cId="3910193897" sldId="269"/>
        </pc:sldMkLst>
        <pc:spChg chg="del">
          <ac:chgData name="Shantanu Ray Chaudhuri" userId="b2f8ca68-197d-4da4-aea3-383a78c0f9d8" providerId="ADAL" clId="{075F8250-985F-4984-9259-41D2AFEB1839}" dt="2025-10-29T01:18:02.762" v="1" actId="478"/>
          <ac:spMkLst>
            <pc:docMk/>
            <pc:sldMk cId="3910193897" sldId="269"/>
            <ac:spMk id="2" creationId="{50920186-32CE-0376-F70C-D7120CA9CCE7}"/>
          </ac:spMkLst>
        </pc:spChg>
        <pc:spChg chg="del">
          <ac:chgData name="Shantanu Ray Chaudhuri" userId="b2f8ca68-197d-4da4-aea3-383a78c0f9d8" providerId="ADAL" clId="{075F8250-985F-4984-9259-41D2AFEB1839}" dt="2025-10-29T01:18:04.415" v="2" actId="478"/>
          <ac:spMkLst>
            <pc:docMk/>
            <pc:sldMk cId="3910193897" sldId="269"/>
            <ac:spMk id="6" creationId="{3A234103-2825-8223-C70D-DE36E8C3EA82}"/>
          </ac:spMkLst>
        </pc:spChg>
        <pc:spChg chg="del">
          <ac:chgData name="Shantanu Ray Chaudhuri" userId="b2f8ca68-197d-4da4-aea3-383a78c0f9d8" providerId="ADAL" clId="{075F8250-985F-4984-9259-41D2AFEB1839}" dt="2025-10-29T01:18:00.837" v="0" actId="478"/>
          <ac:spMkLst>
            <pc:docMk/>
            <pc:sldMk cId="3910193897" sldId="269"/>
            <ac:spMk id="30" creationId="{EA35BF5C-E23F-E462-256F-FEB37985E12E}"/>
          </ac:spMkLst>
        </pc:spChg>
        <pc:spChg chg="mod">
          <ac:chgData name="Shantanu Ray Chaudhuri" userId="b2f8ca68-197d-4da4-aea3-383a78c0f9d8" providerId="ADAL" clId="{075F8250-985F-4984-9259-41D2AFEB1839}" dt="2025-10-29T01:18:07.395" v="3" actId="1076"/>
          <ac:spMkLst>
            <pc:docMk/>
            <pc:sldMk cId="3910193897" sldId="269"/>
            <ac:spMk id="42" creationId="{E7B4D78E-B0E1-1BCF-04D4-74510858C98B}"/>
          </ac:spMkLst>
        </pc:spChg>
        <pc:spChg chg="mod">
          <ac:chgData name="Shantanu Ray Chaudhuri" userId="b2f8ca68-197d-4da4-aea3-383a78c0f9d8" providerId="ADAL" clId="{075F8250-985F-4984-9259-41D2AFEB1839}" dt="2025-10-29T01:18:22.069" v="7" actId="20577"/>
          <ac:spMkLst>
            <pc:docMk/>
            <pc:sldMk cId="3910193897" sldId="269"/>
            <ac:spMk id="46" creationId="{AC1F0766-1D4F-636E-47C4-5B677C20E71A}"/>
          </ac:spMkLst>
        </pc:spChg>
        <pc:spChg chg="mod">
          <ac:chgData name="Shantanu Ray Chaudhuri" userId="b2f8ca68-197d-4da4-aea3-383a78c0f9d8" providerId="ADAL" clId="{075F8250-985F-4984-9259-41D2AFEB1839}" dt="2025-10-29T01:18:17.018" v="5" actId="1076"/>
          <ac:spMkLst>
            <pc:docMk/>
            <pc:sldMk cId="3910193897" sldId="269"/>
            <ac:spMk id="50" creationId="{D0C29715-D483-E512-4CA5-9AB1988B626A}"/>
          </ac:spMkLst>
        </pc:spChg>
      </pc:sldChg>
      <pc:sldChg chg="del">
        <pc:chgData name="Shantanu Ray Chaudhuri" userId="b2f8ca68-197d-4da4-aea3-383a78c0f9d8" providerId="ADAL" clId="{075F8250-985F-4984-9259-41D2AFEB1839}" dt="2025-10-29T01:18:40.051" v="8" actId="47"/>
        <pc:sldMkLst>
          <pc:docMk/>
          <pc:sldMk cId="3257176164" sldId="278"/>
        </pc:sldMkLst>
      </pc:sldChg>
      <pc:sldChg chg="del">
        <pc:chgData name="Shantanu Ray Chaudhuri" userId="b2f8ca68-197d-4da4-aea3-383a78c0f9d8" providerId="ADAL" clId="{075F8250-985F-4984-9259-41D2AFEB1839}" dt="2025-10-29T01:18:42.190" v="10" actId="47"/>
        <pc:sldMkLst>
          <pc:docMk/>
          <pc:sldMk cId="3590983122" sldId="280"/>
        </pc:sldMkLst>
      </pc:sldChg>
      <pc:sldChg chg="modSp mod">
        <pc:chgData name="Shantanu Ray Chaudhuri" userId="b2f8ca68-197d-4da4-aea3-383a78c0f9d8" providerId="ADAL" clId="{075F8250-985F-4984-9259-41D2AFEB1839}" dt="2025-10-29T01:18:47.285" v="12" actId="20577"/>
        <pc:sldMkLst>
          <pc:docMk/>
          <pc:sldMk cId="2500761538" sldId="281"/>
        </pc:sldMkLst>
        <pc:spChg chg="mod">
          <ac:chgData name="Shantanu Ray Chaudhuri" userId="b2f8ca68-197d-4da4-aea3-383a78c0f9d8" providerId="ADAL" clId="{075F8250-985F-4984-9259-41D2AFEB1839}" dt="2025-10-29T01:18:47.285" v="12" actId="20577"/>
          <ac:spMkLst>
            <pc:docMk/>
            <pc:sldMk cId="2500761538" sldId="281"/>
            <ac:spMk id="4" creationId="{00000000-0000-0000-0000-000000000000}"/>
          </ac:spMkLst>
        </pc:spChg>
      </pc:sldChg>
      <pc:sldChg chg="del">
        <pc:chgData name="Shantanu Ray Chaudhuri" userId="b2f8ca68-197d-4da4-aea3-383a78c0f9d8" providerId="ADAL" clId="{075F8250-985F-4984-9259-41D2AFEB1839}" dt="2025-10-29T01:18:41.202" v="9" actId="47"/>
        <pc:sldMkLst>
          <pc:docMk/>
          <pc:sldMk cId="58579948" sldId="294"/>
        </pc:sldMkLst>
      </pc:sldChg>
    </pc:docChg>
  </pc:docChgLst>
  <pc:docChgLst>
    <pc:chgData name="Arnab Seth" userId="9fc378b064a2221d" providerId="LiveId" clId="{AE8EE255-4096-4E4A-BEBE-3DFAA80FFB36}"/>
    <pc:docChg chg="custSel modSld modMainMaster">
      <pc:chgData name="Arnab Seth" userId="9fc378b064a2221d" providerId="LiveId" clId="{AE8EE255-4096-4E4A-BEBE-3DFAA80FFB36}" dt="2025-10-29T14:42:53.622" v="10" actId="478"/>
      <pc:docMkLst>
        <pc:docMk/>
      </pc:docMkLst>
      <pc:sldChg chg="modSp mod">
        <pc:chgData name="Arnab Seth" userId="9fc378b064a2221d" providerId="LiveId" clId="{AE8EE255-4096-4E4A-BEBE-3DFAA80FFB36}" dt="2025-10-29T14:42:05.014" v="9" actId="20577"/>
        <pc:sldMkLst>
          <pc:docMk/>
          <pc:sldMk cId="4256669280" sldId="282"/>
        </pc:sldMkLst>
        <pc:spChg chg="mod">
          <ac:chgData name="Arnab Seth" userId="9fc378b064a2221d" providerId="LiveId" clId="{AE8EE255-4096-4E4A-BEBE-3DFAA80FFB36}" dt="2025-10-29T14:42:05.014" v="9" actId="20577"/>
          <ac:spMkLst>
            <pc:docMk/>
            <pc:sldMk cId="4256669280" sldId="282"/>
            <ac:spMk id="3" creationId="{AC0011FF-71AD-D101-E567-A035A1BF28AC}"/>
          </ac:spMkLst>
        </pc:spChg>
      </pc:sldChg>
      <pc:sldChg chg="modSp mod">
        <pc:chgData name="Arnab Seth" userId="9fc378b064a2221d" providerId="LiveId" clId="{AE8EE255-4096-4E4A-BEBE-3DFAA80FFB36}" dt="2025-10-29T14:41:57.517" v="4" actId="20577"/>
        <pc:sldMkLst>
          <pc:docMk/>
          <pc:sldMk cId="1864329630" sldId="284"/>
        </pc:sldMkLst>
        <pc:spChg chg="mod">
          <ac:chgData name="Arnab Seth" userId="9fc378b064a2221d" providerId="LiveId" clId="{AE8EE255-4096-4E4A-BEBE-3DFAA80FFB36}" dt="2025-10-29T14:41:57.517" v="4" actId="20577"/>
          <ac:spMkLst>
            <pc:docMk/>
            <pc:sldMk cId="1864329630" sldId="284"/>
            <ac:spMk id="19" creationId="{00000000-0000-0000-0000-000000000000}"/>
          </ac:spMkLst>
        </pc:spChg>
      </pc:sldChg>
      <pc:sldMasterChg chg="modSldLayout">
        <pc:chgData name="Arnab Seth" userId="9fc378b064a2221d" providerId="LiveId" clId="{AE8EE255-4096-4E4A-BEBE-3DFAA80FFB36}" dt="2025-10-29T14:42:53.622" v="10" actId="478"/>
        <pc:sldMasterMkLst>
          <pc:docMk/>
          <pc:sldMasterMk cId="3929553242" sldId="2147483672"/>
        </pc:sldMasterMkLst>
        <pc:sldLayoutChg chg="delSp mod">
          <pc:chgData name="Arnab Seth" userId="9fc378b064a2221d" providerId="LiveId" clId="{AE8EE255-4096-4E4A-BEBE-3DFAA80FFB36}" dt="2025-10-29T14:42:53.622" v="10" actId="478"/>
          <pc:sldLayoutMkLst>
            <pc:docMk/>
            <pc:sldMasterMk cId="3929553242" sldId="2147483672"/>
            <pc:sldLayoutMk cId="2366843094" sldId="2147483674"/>
          </pc:sldLayoutMkLst>
          <pc:picChg chg="del">
            <ac:chgData name="Arnab Seth" userId="9fc378b064a2221d" providerId="LiveId" clId="{AE8EE255-4096-4E4A-BEBE-3DFAA80FFB36}" dt="2025-10-29T14:42:53.622" v="10" actId="478"/>
            <ac:picMkLst>
              <pc:docMk/>
              <pc:sldMasterMk cId="3929553242" sldId="2147483672"/>
              <pc:sldLayoutMk cId="2366843094" sldId="2147483674"/>
              <ac:picMk id="8" creationId="{3503BEB7-A645-4FCF-2814-00DC450D8CE1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544F62-FD6B-4076-BCBB-27F79FE5952C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507E46C-1E2B-492E-B6B3-41061F9963FA}">
      <dgm:prSet phldrT="[Text]" custT="1"/>
      <dgm:spPr/>
      <dgm:t>
        <a:bodyPr/>
        <a:lstStyle/>
        <a:p>
          <a:r>
            <a:rPr lang="en-US" sz="1400" b="1" dirty="0"/>
            <a:t>Single Source of Truth for EBITDA :  </a:t>
          </a:r>
          <a:r>
            <a:rPr lang="en-US" sz="1400" dirty="0"/>
            <a:t>Consolidates data from SAP, and manual inputs into one integrated platform. </a:t>
          </a:r>
          <a:endParaRPr lang="en-IN" sz="1400" dirty="0">
            <a:solidFill>
              <a:schemeClr val="bg2">
                <a:lumMod val="10000"/>
              </a:schemeClr>
            </a:solidFill>
          </a:endParaRPr>
        </a:p>
      </dgm:t>
    </dgm:pt>
    <dgm:pt modelId="{9ED59864-54C9-4892-8024-4BF552AAAA29}" type="parTrans" cxnId="{46253653-75D2-4227-AC48-6804F07629B4}">
      <dgm:prSet/>
      <dgm:spPr/>
      <dgm:t>
        <a:bodyPr/>
        <a:lstStyle/>
        <a:p>
          <a:endParaRPr lang="en-IN" sz="1200">
            <a:solidFill>
              <a:schemeClr val="bg2">
                <a:lumMod val="10000"/>
              </a:schemeClr>
            </a:solidFill>
          </a:endParaRPr>
        </a:p>
      </dgm:t>
    </dgm:pt>
    <dgm:pt modelId="{A256E140-BAB2-45DD-BA70-FF146EB2C619}" type="sibTrans" cxnId="{46253653-75D2-4227-AC48-6804F07629B4}">
      <dgm:prSet/>
      <dgm:spPr/>
      <dgm:t>
        <a:bodyPr/>
        <a:lstStyle/>
        <a:p>
          <a:endParaRPr lang="en-IN" sz="1200">
            <a:solidFill>
              <a:schemeClr val="bg2">
                <a:lumMod val="10000"/>
              </a:schemeClr>
            </a:solidFill>
          </a:endParaRPr>
        </a:p>
      </dgm:t>
    </dgm:pt>
    <dgm:pt modelId="{D87571E3-C34C-4808-8F43-1FC9E5F04ED4}">
      <dgm:prSet phldrT="[Text]"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</a:rPr>
            <a:t>Accuracy and Transparency </a:t>
          </a:r>
          <a:r>
            <a:rPr lang="en-US" sz="1400" dirty="0">
              <a:solidFill>
                <a:schemeClr val="bg2">
                  <a:lumMod val="10000"/>
                </a:schemeClr>
              </a:solidFill>
            </a:rPr>
            <a:t>: </a:t>
          </a:r>
          <a:r>
            <a:rPr lang="en-IN" sz="1400" dirty="0"/>
            <a:t>Automates calculation rules (Net Sales → Gross Margin → Contribution → EBITDA). </a:t>
          </a:r>
          <a:r>
            <a:rPr lang="en-US" sz="1400" dirty="0"/>
            <a:t>Reduces human error, manual overrides, and inconsistent formula usage.</a:t>
          </a:r>
          <a:r>
            <a:rPr lang="en-US" sz="1400" dirty="0">
              <a:solidFill>
                <a:schemeClr val="bg2">
                  <a:lumMod val="10000"/>
                </a:schemeClr>
              </a:solidFill>
            </a:rPr>
            <a:t> </a:t>
          </a:r>
          <a:endParaRPr lang="en-IN" sz="1400" dirty="0">
            <a:solidFill>
              <a:schemeClr val="bg2">
                <a:lumMod val="10000"/>
              </a:schemeClr>
            </a:solidFill>
          </a:endParaRPr>
        </a:p>
      </dgm:t>
    </dgm:pt>
    <dgm:pt modelId="{19BAB15F-62CE-41D7-A19C-64F6E983972B}" type="parTrans" cxnId="{D5120B7B-13DF-4CE3-A6CE-F07FED8F1076}">
      <dgm:prSet/>
      <dgm:spPr/>
      <dgm:t>
        <a:bodyPr/>
        <a:lstStyle/>
        <a:p>
          <a:endParaRPr lang="en-IN" sz="1600">
            <a:solidFill>
              <a:schemeClr val="bg2">
                <a:lumMod val="10000"/>
              </a:schemeClr>
            </a:solidFill>
          </a:endParaRPr>
        </a:p>
      </dgm:t>
    </dgm:pt>
    <dgm:pt modelId="{2F79113B-A21E-4883-9327-B6C4197CFC48}" type="sibTrans" cxnId="{D5120B7B-13DF-4CE3-A6CE-F07FED8F1076}">
      <dgm:prSet/>
      <dgm:spPr/>
      <dgm:t>
        <a:bodyPr/>
        <a:lstStyle/>
        <a:p>
          <a:endParaRPr lang="en-IN" sz="1600">
            <a:solidFill>
              <a:schemeClr val="bg2">
                <a:lumMod val="10000"/>
              </a:schemeClr>
            </a:solidFill>
          </a:endParaRPr>
        </a:p>
      </dgm:t>
    </dgm:pt>
    <dgm:pt modelId="{CC085A35-39D1-4D3A-A158-B7C0AD039276}">
      <dgm:prSet phldrT="[Text]"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</a:rPr>
            <a:t>Decision Support </a:t>
          </a:r>
          <a:r>
            <a:rPr lang="en-US" sz="1400" dirty="0">
              <a:solidFill>
                <a:schemeClr val="bg2">
                  <a:lumMod val="10000"/>
                </a:schemeClr>
              </a:solidFill>
            </a:rPr>
            <a:t>: CXOs get actionable insights for pricing, cost optimization, and sales strategies.  </a:t>
          </a:r>
          <a:endParaRPr lang="en-IN" sz="1400" dirty="0">
            <a:solidFill>
              <a:schemeClr val="bg2">
                <a:lumMod val="10000"/>
              </a:schemeClr>
            </a:solidFill>
          </a:endParaRPr>
        </a:p>
      </dgm:t>
    </dgm:pt>
    <dgm:pt modelId="{300A52A9-8A73-43AB-9169-D49E05A7B120}" type="parTrans" cxnId="{03C7E562-DC92-4021-96E6-8FB8F04060BB}">
      <dgm:prSet/>
      <dgm:spPr/>
      <dgm:t>
        <a:bodyPr/>
        <a:lstStyle/>
        <a:p>
          <a:endParaRPr lang="en-IN" sz="1600">
            <a:solidFill>
              <a:schemeClr val="bg2">
                <a:lumMod val="10000"/>
              </a:schemeClr>
            </a:solidFill>
          </a:endParaRPr>
        </a:p>
      </dgm:t>
    </dgm:pt>
    <dgm:pt modelId="{EB619997-EEEB-439F-BF71-17C073C5C6C0}" type="sibTrans" cxnId="{03C7E562-DC92-4021-96E6-8FB8F04060BB}">
      <dgm:prSet/>
      <dgm:spPr/>
      <dgm:t>
        <a:bodyPr/>
        <a:lstStyle/>
        <a:p>
          <a:endParaRPr lang="en-IN" sz="1600">
            <a:solidFill>
              <a:schemeClr val="bg2">
                <a:lumMod val="10000"/>
              </a:schemeClr>
            </a:solidFill>
          </a:endParaRPr>
        </a:p>
      </dgm:t>
    </dgm:pt>
    <dgm:pt modelId="{CA3F2DAC-8F8E-4E46-9D70-7784CEB1B8D0}">
      <dgm:prSet phldrT="[Text]" custT="1"/>
      <dgm:spPr/>
      <dgm:t>
        <a:bodyPr/>
        <a:lstStyle/>
        <a:p>
          <a:r>
            <a:rPr lang="en-US" sz="1400" b="1" dirty="0">
              <a:solidFill>
                <a:schemeClr val="bg2">
                  <a:lumMod val="10000"/>
                </a:schemeClr>
              </a:solidFill>
            </a:rPr>
            <a:t>Efficient and Time Savings </a:t>
          </a:r>
          <a:r>
            <a:rPr lang="en-US" sz="1400" dirty="0">
              <a:solidFill>
                <a:schemeClr val="bg2">
                  <a:lumMod val="10000"/>
                </a:schemeClr>
              </a:solidFill>
            </a:rPr>
            <a:t>: Cuts down manual data preparation effort for Finance and Business Controllers    </a:t>
          </a:r>
          <a:endParaRPr lang="en-IN" sz="1400" dirty="0">
            <a:solidFill>
              <a:schemeClr val="bg2">
                <a:lumMod val="10000"/>
              </a:schemeClr>
            </a:solidFill>
          </a:endParaRPr>
        </a:p>
      </dgm:t>
    </dgm:pt>
    <dgm:pt modelId="{B8375315-A0DE-4CFD-8EE5-048DE3795474}" type="parTrans" cxnId="{F08298F7-771E-40A1-86FA-9F67AC5923B7}">
      <dgm:prSet/>
      <dgm:spPr/>
      <dgm:t>
        <a:bodyPr/>
        <a:lstStyle/>
        <a:p>
          <a:endParaRPr lang="en-IN" sz="2000"/>
        </a:p>
      </dgm:t>
    </dgm:pt>
    <dgm:pt modelId="{945564CA-4BCD-4BA1-A096-6C6201A0B754}" type="sibTrans" cxnId="{F08298F7-771E-40A1-86FA-9F67AC5923B7}">
      <dgm:prSet/>
      <dgm:spPr/>
      <dgm:t>
        <a:bodyPr/>
        <a:lstStyle/>
        <a:p>
          <a:endParaRPr lang="en-IN" sz="2000"/>
        </a:p>
      </dgm:t>
    </dgm:pt>
    <dgm:pt modelId="{DA32A075-BDF9-4ADD-8CE5-05B65BFA3D8D}">
      <dgm:prSet phldrT="[Text]" custT="1"/>
      <dgm:spPr/>
      <dgm:t>
        <a:bodyPr/>
        <a:lstStyle/>
        <a:p>
          <a:r>
            <a:rPr lang="en-IN" sz="1400" b="1" dirty="0"/>
            <a:t>Near Real-Time Visibility : </a:t>
          </a:r>
          <a:r>
            <a:rPr lang="en-US" sz="1400" dirty="0"/>
            <a:t>Provides daily and monthly EBITDA views at product/category/plant levels. Enables management to spot deviations early (like rising freight cost, raw material impact)  </a:t>
          </a:r>
          <a:endParaRPr lang="en-IN" sz="1400" dirty="0">
            <a:solidFill>
              <a:schemeClr val="bg2">
                <a:lumMod val="10000"/>
              </a:schemeClr>
            </a:solidFill>
          </a:endParaRPr>
        </a:p>
      </dgm:t>
    </dgm:pt>
    <dgm:pt modelId="{E625A48F-4E98-4E46-9815-AA53C8C478A3}" type="sibTrans" cxnId="{14F77116-FDED-45D5-89BF-2F597DBA5D9A}">
      <dgm:prSet/>
      <dgm:spPr/>
      <dgm:t>
        <a:bodyPr/>
        <a:lstStyle/>
        <a:p>
          <a:endParaRPr lang="en-IN" sz="1600">
            <a:solidFill>
              <a:schemeClr val="bg2">
                <a:lumMod val="10000"/>
              </a:schemeClr>
            </a:solidFill>
          </a:endParaRPr>
        </a:p>
      </dgm:t>
    </dgm:pt>
    <dgm:pt modelId="{1F6A8FA9-A424-475A-9E2E-B1FA42E814CB}" type="parTrans" cxnId="{14F77116-FDED-45D5-89BF-2F597DBA5D9A}">
      <dgm:prSet/>
      <dgm:spPr/>
      <dgm:t>
        <a:bodyPr/>
        <a:lstStyle/>
        <a:p>
          <a:endParaRPr lang="en-IN" sz="1600">
            <a:solidFill>
              <a:schemeClr val="bg2">
                <a:lumMod val="10000"/>
              </a:schemeClr>
            </a:solidFill>
          </a:endParaRPr>
        </a:p>
      </dgm:t>
    </dgm:pt>
    <dgm:pt modelId="{7DA65953-CC62-4155-A933-DDDECCACAF13}" type="pres">
      <dgm:prSet presAssocID="{E5544F62-FD6B-4076-BCBB-27F79FE5952C}" presName="Name0" presStyleCnt="0">
        <dgm:presLayoutVars>
          <dgm:chMax val="7"/>
          <dgm:chPref val="7"/>
          <dgm:dir/>
        </dgm:presLayoutVars>
      </dgm:prSet>
      <dgm:spPr/>
    </dgm:pt>
    <dgm:pt modelId="{B2B539C4-FB32-4112-8E19-B1263EC81A12}" type="pres">
      <dgm:prSet presAssocID="{E5544F62-FD6B-4076-BCBB-27F79FE5952C}" presName="Name1" presStyleCnt="0"/>
      <dgm:spPr/>
    </dgm:pt>
    <dgm:pt modelId="{FCE49CD7-8442-4B07-BB11-665861FE9A85}" type="pres">
      <dgm:prSet presAssocID="{E5544F62-FD6B-4076-BCBB-27F79FE5952C}" presName="cycle" presStyleCnt="0"/>
      <dgm:spPr/>
    </dgm:pt>
    <dgm:pt modelId="{35C7A674-45A7-4580-9B78-C14C0DA7B80A}" type="pres">
      <dgm:prSet presAssocID="{E5544F62-FD6B-4076-BCBB-27F79FE5952C}" presName="srcNode" presStyleLbl="node1" presStyleIdx="0" presStyleCnt="5"/>
      <dgm:spPr/>
    </dgm:pt>
    <dgm:pt modelId="{DAB78E47-E42C-4D7D-88A9-6670FC79F88F}" type="pres">
      <dgm:prSet presAssocID="{E5544F62-FD6B-4076-BCBB-27F79FE5952C}" presName="conn" presStyleLbl="parChTrans1D2" presStyleIdx="0" presStyleCnt="1"/>
      <dgm:spPr/>
    </dgm:pt>
    <dgm:pt modelId="{D53BEE66-CC29-4F62-8AA7-A566ED7C5795}" type="pres">
      <dgm:prSet presAssocID="{E5544F62-FD6B-4076-BCBB-27F79FE5952C}" presName="extraNode" presStyleLbl="node1" presStyleIdx="0" presStyleCnt="5"/>
      <dgm:spPr/>
    </dgm:pt>
    <dgm:pt modelId="{0204CBF9-E7EA-4B4F-B6D5-029239687B68}" type="pres">
      <dgm:prSet presAssocID="{E5544F62-FD6B-4076-BCBB-27F79FE5952C}" presName="dstNode" presStyleLbl="node1" presStyleIdx="0" presStyleCnt="5"/>
      <dgm:spPr/>
    </dgm:pt>
    <dgm:pt modelId="{25BE88A0-B1C4-4F8D-B5D7-B3F18C79AA61}" type="pres">
      <dgm:prSet presAssocID="{C507E46C-1E2B-492E-B6B3-41061F9963FA}" presName="text_1" presStyleLbl="node1" presStyleIdx="0" presStyleCnt="5">
        <dgm:presLayoutVars>
          <dgm:bulletEnabled val="1"/>
        </dgm:presLayoutVars>
      </dgm:prSet>
      <dgm:spPr/>
    </dgm:pt>
    <dgm:pt modelId="{17D359C1-B996-4738-B7BA-FCD28640C20D}" type="pres">
      <dgm:prSet presAssocID="{C507E46C-1E2B-492E-B6B3-41061F9963FA}" presName="accent_1" presStyleCnt="0"/>
      <dgm:spPr/>
    </dgm:pt>
    <dgm:pt modelId="{0481D62D-14FD-44D5-8265-68E43BF90706}" type="pres">
      <dgm:prSet presAssocID="{C507E46C-1E2B-492E-B6B3-41061F9963FA}" presName="accentRepeatNode" presStyleLbl="solidFgAcc1" presStyleIdx="0" presStyleCnt="5"/>
      <dgm:spPr/>
    </dgm:pt>
    <dgm:pt modelId="{9F6A20A8-73E2-4311-8AF4-80E3723DECE1}" type="pres">
      <dgm:prSet presAssocID="{DA32A075-BDF9-4ADD-8CE5-05B65BFA3D8D}" presName="text_2" presStyleLbl="node1" presStyleIdx="1" presStyleCnt="5">
        <dgm:presLayoutVars>
          <dgm:bulletEnabled val="1"/>
        </dgm:presLayoutVars>
      </dgm:prSet>
      <dgm:spPr/>
    </dgm:pt>
    <dgm:pt modelId="{EC6B762F-A0E8-417D-A552-B17D3E6F8778}" type="pres">
      <dgm:prSet presAssocID="{DA32A075-BDF9-4ADD-8CE5-05B65BFA3D8D}" presName="accent_2" presStyleCnt="0"/>
      <dgm:spPr/>
    </dgm:pt>
    <dgm:pt modelId="{95FF8A6D-67BE-4D2C-A469-4D62543CDF53}" type="pres">
      <dgm:prSet presAssocID="{DA32A075-BDF9-4ADD-8CE5-05B65BFA3D8D}" presName="accentRepeatNode" presStyleLbl="solidFgAcc1" presStyleIdx="1" presStyleCnt="5"/>
      <dgm:spPr/>
    </dgm:pt>
    <dgm:pt modelId="{AA571758-36F9-4476-9793-5ED7A2431AE6}" type="pres">
      <dgm:prSet presAssocID="{D87571E3-C34C-4808-8F43-1FC9E5F04ED4}" presName="text_3" presStyleLbl="node1" presStyleIdx="2" presStyleCnt="5" custScaleY="138625">
        <dgm:presLayoutVars>
          <dgm:bulletEnabled val="1"/>
        </dgm:presLayoutVars>
      </dgm:prSet>
      <dgm:spPr/>
    </dgm:pt>
    <dgm:pt modelId="{2C83AFF4-17FE-4C7B-A3C6-6D359C7CC39E}" type="pres">
      <dgm:prSet presAssocID="{D87571E3-C34C-4808-8F43-1FC9E5F04ED4}" presName="accent_3" presStyleCnt="0"/>
      <dgm:spPr/>
    </dgm:pt>
    <dgm:pt modelId="{21CD4C6A-B2DA-4665-B929-194B48C9C5E9}" type="pres">
      <dgm:prSet presAssocID="{D87571E3-C34C-4808-8F43-1FC9E5F04ED4}" presName="accentRepeatNode" presStyleLbl="solidFgAcc1" presStyleIdx="2" presStyleCnt="5"/>
      <dgm:spPr/>
    </dgm:pt>
    <dgm:pt modelId="{16BF948B-C44F-445F-90B6-3E5B0E250B06}" type="pres">
      <dgm:prSet presAssocID="{CA3F2DAC-8F8E-4E46-9D70-7784CEB1B8D0}" presName="text_4" presStyleLbl="node1" presStyleIdx="3" presStyleCnt="5">
        <dgm:presLayoutVars>
          <dgm:bulletEnabled val="1"/>
        </dgm:presLayoutVars>
      </dgm:prSet>
      <dgm:spPr/>
    </dgm:pt>
    <dgm:pt modelId="{A554AE15-D8EB-46D0-9FBF-7F1411274CC3}" type="pres">
      <dgm:prSet presAssocID="{CA3F2DAC-8F8E-4E46-9D70-7784CEB1B8D0}" presName="accent_4" presStyleCnt="0"/>
      <dgm:spPr/>
    </dgm:pt>
    <dgm:pt modelId="{10166542-35ED-44C8-97C0-F50671EA5DD7}" type="pres">
      <dgm:prSet presAssocID="{CA3F2DAC-8F8E-4E46-9D70-7784CEB1B8D0}" presName="accentRepeatNode" presStyleLbl="solidFgAcc1" presStyleIdx="3" presStyleCnt="5"/>
      <dgm:spPr/>
    </dgm:pt>
    <dgm:pt modelId="{71262BEF-0A9C-4E00-91B3-F12A819460BE}" type="pres">
      <dgm:prSet presAssocID="{CC085A35-39D1-4D3A-A158-B7C0AD039276}" presName="text_5" presStyleLbl="node1" presStyleIdx="4" presStyleCnt="5">
        <dgm:presLayoutVars>
          <dgm:bulletEnabled val="1"/>
        </dgm:presLayoutVars>
      </dgm:prSet>
      <dgm:spPr/>
    </dgm:pt>
    <dgm:pt modelId="{A5F40D0D-E192-4F4C-BE54-B00DFCEAEDAE}" type="pres">
      <dgm:prSet presAssocID="{CC085A35-39D1-4D3A-A158-B7C0AD039276}" presName="accent_5" presStyleCnt="0"/>
      <dgm:spPr/>
    </dgm:pt>
    <dgm:pt modelId="{3716B6CA-E794-4A84-85E3-1FA36FFABBDF}" type="pres">
      <dgm:prSet presAssocID="{CC085A35-39D1-4D3A-A158-B7C0AD039276}" presName="accentRepeatNode" presStyleLbl="solidFgAcc1" presStyleIdx="4" presStyleCnt="5"/>
      <dgm:spPr/>
    </dgm:pt>
  </dgm:ptLst>
  <dgm:cxnLst>
    <dgm:cxn modelId="{14F77116-FDED-45D5-89BF-2F597DBA5D9A}" srcId="{E5544F62-FD6B-4076-BCBB-27F79FE5952C}" destId="{DA32A075-BDF9-4ADD-8CE5-05B65BFA3D8D}" srcOrd="1" destOrd="0" parTransId="{1F6A8FA9-A424-475A-9E2E-B1FA42E814CB}" sibTransId="{E625A48F-4E98-4E46-9815-AA53C8C478A3}"/>
    <dgm:cxn modelId="{E2D4231C-4ED5-49BC-914C-04A6D70A0354}" type="presOf" srcId="{C507E46C-1E2B-492E-B6B3-41061F9963FA}" destId="{25BE88A0-B1C4-4F8D-B5D7-B3F18C79AA61}" srcOrd="0" destOrd="0" presId="urn:microsoft.com/office/officeart/2008/layout/VerticalCurvedList"/>
    <dgm:cxn modelId="{5BB54631-5B55-420D-B674-A8D96E315618}" type="presOf" srcId="{A256E140-BAB2-45DD-BA70-FF146EB2C619}" destId="{DAB78E47-E42C-4D7D-88A9-6670FC79F88F}" srcOrd="0" destOrd="0" presId="urn:microsoft.com/office/officeart/2008/layout/VerticalCurvedList"/>
    <dgm:cxn modelId="{325A5B39-C172-4039-9B16-77BD6A41BEFF}" type="presOf" srcId="{DA32A075-BDF9-4ADD-8CE5-05B65BFA3D8D}" destId="{9F6A20A8-73E2-4311-8AF4-80E3723DECE1}" srcOrd="0" destOrd="0" presId="urn:microsoft.com/office/officeart/2008/layout/VerticalCurvedList"/>
    <dgm:cxn modelId="{4A138A61-B955-4F1D-9122-827FBFB10377}" type="presOf" srcId="{CA3F2DAC-8F8E-4E46-9D70-7784CEB1B8D0}" destId="{16BF948B-C44F-445F-90B6-3E5B0E250B06}" srcOrd="0" destOrd="0" presId="urn:microsoft.com/office/officeart/2008/layout/VerticalCurvedList"/>
    <dgm:cxn modelId="{03C7E562-DC92-4021-96E6-8FB8F04060BB}" srcId="{E5544F62-FD6B-4076-BCBB-27F79FE5952C}" destId="{CC085A35-39D1-4D3A-A158-B7C0AD039276}" srcOrd="4" destOrd="0" parTransId="{300A52A9-8A73-43AB-9169-D49E05A7B120}" sibTransId="{EB619997-EEEB-439F-BF71-17C073C5C6C0}"/>
    <dgm:cxn modelId="{82AD0A44-8D31-469E-9278-1E28B87B41CE}" type="presOf" srcId="{E5544F62-FD6B-4076-BCBB-27F79FE5952C}" destId="{7DA65953-CC62-4155-A933-DDDECCACAF13}" srcOrd="0" destOrd="0" presId="urn:microsoft.com/office/officeart/2008/layout/VerticalCurvedList"/>
    <dgm:cxn modelId="{2C52876C-7835-4548-AEB3-2F9F4A766F7D}" type="presOf" srcId="{CC085A35-39D1-4D3A-A158-B7C0AD039276}" destId="{71262BEF-0A9C-4E00-91B3-F12A819460BE}" srcOrd="0" destOrd="0" presId="urn:microsoft.com/office/officeart/2008/layout/VerticalCurvedList"/>
    <dgm:cxn modelId="{46253653-75D2-4227-AC48-6804F07629B4}" srcId="{E5544F62-FD6B-4076-BCBB-27F79FE5952C}" destId="{C507E46C-1E2B-492E-B6B3-41061F9963FA}" srcOrd="0" destOrd="0" parTransId="{9ED59864-54C9-4892-8024-4BF552AAAA29}" sibTransId="{A256E140-BAB2-45DD-BA70-FF146EB2C619}"/>
    <dgm:cxn modelId="{43D27355-8790-4ED3-B17B-2D2456B721EB}" type="presOf" srcId="{D87571E3-C34C-4808-8F43-1FC9E5F04ED4}" destId="{AA571758-36F9-4476-9793-5ED7A2431AE6}" srcOrd="0" destOrd="0" presId="urn:microsoft.com/office/officeart/2008/layout/VerticalCurvedList"/>
    <dgm:cxn modelId="{D5120B7B-13DF-4CE3-A6CE-F07FED8F1076}" srcId="{E5544F62-FD6B-4076-BCBB-27F79FE5952C}" destId="{D87571E3-C34C-4808-8F43-1FC9E5F04ED4}" srcOrd="2" destOrd="0" parTransId="{19BAB15F-62CE-41D7-A19C-64F6E983972B}" sibTransId="{2F79113B-A21E-4883-9327-B6C4197CFC48}"/>
    <dgm:cxn modelId="{F08298F7-771E-40A1-86FA-9F67AC5923B7}" srcId="{E5544F62-FD6B-4076-BCBB-27F79FE5952C}" destId="{CA3F2DAC-8F8E-4E46-9D70-7784CEB1B8D0}" srcOrd="3" destOrd="0" parTransId="{B8375315-A0DE-4CFD-8EE5-048DE3795474}" sibTransId="{945564CA-4BCD-4BA1-A096-6C6201A0B754}"/>
    <dgm:cxn modelId="{46368FC4-541F-4462-B2CE-AAF7A24C3D93}" type="presParOf" srcId="{7DA65953-CC62-4155-A933-DDDECCACAF13}" destId="{B2B539C4-FB32-4112-8E19-B1263EC81A12}" srcOrd="0" destOrd="0" presId="urn:microsoft.com/office/officeart/2008/layout/VerticalCurvedList"/>
    <dgm:cxn modelId="{0CBC83FB-16CE-4876-B8C7-68BF57A35A5C}" type="presParOf" srcId="{B2B539C4-FB32-4112-8E19-B1263EC81A12}" destId="{FCE49CD7-8442-4B07-BB11-665861FE9A85}" srcOrd="0" destOrd="0" presId="urn:microsoft.com/office/officeart/2008/layout/VerticalCurvedList"/>
    <dgm:cxn modelId="{5C448FD8-319B-489D-85B5-55E186E49B59}" type="presParOf" srcId="{FCE49CD7-8442-4B07-BB11-665861FE9A85}" destId="{35C7A674-45A7-4580-9B78-C14C0DA7B80A}" srcOrd="0" destOrd="0" presId="urn:microsoft.com/office/officeart/2008/layout/VerticalCurvedList"/>
    <dgm:cxn modelId="{A8AEA8CB-4026-4065-B7E3-CC52C1ADD926}" type="presParOf" srcId="{FCE49CD7-8442-4B07-BB11-665861FE9A85}" destId="{DAB78E47-E42C-4D7D-88A9-6670FC79F88F}" srcOrd="1" destOrd="0" presId="urn:microsoft.com/office/officeart/2008/layout/VerticalCurvedList"/>
    <dgm:cxn modelId="{DD95475C-4954-4E3F-B931-DE9DDB7CA406}" type="presParOf" srcId="{FCE49CD7-8442-4B07-BB11-665861FE9A85}" destId="{D53BEE66-CC29-4F62-8AA7-A566ED7C5795}" srcOrd="2" destOrd="0" presId="urn:microsoft.com/office/officeart/2008/layout/VerticalCurvedList"/>
    <dgm:cxn modelId="{5DDC80AE-3A5C-4628-A6ED-73FD0F97CCAB}" type="presParOf" srcId="{FCE49CD7-8442-4B07-BB11-665861FE9A85}" destId="{0204CBF9-E7EA-4B4F-B6D5-029239687B68}" srcOrd="3" destOrd="0" presId="urn:microsoft.com/office/officeart/2008/layout/VerticalCurvedList"/>
    <dgm:cxn modelId="{BE0F67EB-2B48-4F6F-945A-60D4FAB711BF}" type="presParOf" srcId="{B2B539C4-FB32-4112-8E19-B1263EC81A12}" destId="{25BE88A0-B1C4-4F8D-B5D7-B3F18C79AA61}" srcOrd="1" destOrd="0" presId="urn:microsoft.com/office/officeart/2008/layout/VerticalCurvedList"/>
    <dgm:cxn modelId="{80A252F3-1C12-4D56-8B05-74980EAFD7CC}" type="presParOf" srcId="{B2B539C4-FB32-4112-8E19-B1263EC81A12}" destId="{17D359C1-B996-4738-B7BA-FCD28640C20D}" srcOrd="2" destOrd="0" presId="urn:microsoft.com/office/officeart/2008/layout/VerticalCurvedList"/>
    <dgm:cxn modelId="{0E0C1298-2091-4A1E-8B28-BDD193E2FEC2}" type="presParOf" srcId="{17D359C1-B996-4738-B7BA-FCD28640C20D}" destId="{0481D62D-14FD-44D5-8265-68E43BF90706}" srcOrd="0" destOrd="0" presId="urn:microsoft.com/office/officeart/2008/layout/VerticalCurvedList"/>
    <dgm:cxn modelId="{6AE0D9CB-8901-4AD2-BF60-5AA8E4AA7CCC}" type="presParOf" srcId="{B2B539C4-FB32-4112-8E19-B1263EC81A12}" destId="{9F6A20A8-73E2-4311-8AF4-80E3723DECE1}" srcOrd="3" destOrd="0" presId="urn:microsoft.com/office/officeart/2008/layout/VerticalCurvedList"/>
    <dgm:cxn modelId="{D2467143-A390-452B-88CC-DBC10BA1C293}" type="presParOf" srcId="{B2B539C4-FB32-4112-8E19-B1263EC81A12}" destId="{EC6B762F-A0E8-417D-A552-B17D3E6F8778}" srcOrd="4" destOrd="0" presId="urn:microsoft.com/office/officeart/2008/layout/VerticalCurvedList"/>
    <dgm:cxn modelId="{74E2EA2A-2355-416D-ADEB-ED4036BB1965}" type="presParOf" srcId="{EC6B762F-A0E8-417D-A552-B17D3E6F8778}" destId="{95FF8A6D-67BE-4D2C-A469-4D62543CDF53}" srcOrd="0" destOrd="0" presId="urn:microsoft.com/office/officeart/2008/layout/VerticalCurvedList"/>
    <dgm:cxn modelId="{02AF6F0A-5F4E-4DAB-A2F5-61280AAF0BFB}" type="presParOf" srcId="{B2B539C4-FB32-4112-8E19-B1263EC81A12}" destId="{AA571758-36F9-4476-9793-5ED7A2431AE6}" srcOrd="5" destOrd="0" presId="urn:microsoft.com/office/officeart/2008/layout/VerticalCurvedList"/>
    <dgm:cxn modelId="{2CB7BD23-37FD-4BD2-9A8C-A6268A6A6545}" type="presParOf" srcId="{B2B539C4-FB32-4112-8E19-B1263EC81A12}" destId="{2C83AFF4-17FE-4C7B-A3C6-6D359C7CC39E}" srcOrd="6" destOrd="0" presId="urn:microsoft.com/office/officeart/2008/layout/VerticalCurvedList"/>
    <dgm:cxn modelId="{DE3EE9AD-E001-4F7A-908C-615628917C72}" type="presParOf" srcId="{2C83AFF4-17FE-4C7B-A3C6-6D359C7CC39E}" destId="{21CD4C6A-B2DA-4665-B929-194B48C9C5E9}" srcOrd="0" destOrd="0" presId="urn:microsoft.com/office/officeart/2008/layout/VerticalCurvedList"/>
    <dgm:cxn modelId="{323D8EB9-441F-42EB-A3D2-692461BA5053}" type="presParOf" srcId="{B2B539C4-FB32-4112-8E19-B1263EC81A12}" destId="{16BF948B-C44F-445F-90B6-3E5B0E250B06}" srcOrd="7" destOrd="0" presId="urn:microsoft.com/office/officeart/2008/layout/VerticalCurvedList"/>
    <dgm:cxn modelId="{F2E95398-5E79-4CB7-9B5B-28C524E1E378}" type="presParOf" srcId="{B2B539C4-FB32-4112-8E19-B1263EC81A12}" destId="{A554AE15-D8EB-46D0-9FBF-7F1411274CC3}" srcOrd="8" destOrd="0" presId="urn:microsoft.com/office/officeart/2008/layout/VerticalCurvedList"/>
    <dgm:cxn modelId="{E902185C-724C-482B-BC97-4ECDB9798C25}" type="presParOf" srcId="{A554AE15-D8EB-46D0-9FBF-7F1411274CC3}" destId="{10166542-35ED-44C8-97C0-F50671EA5DD7}" srcOrd="0" destOrd="0" presId="urn:microsoft.com/office/officeart/2008/layout/VerticalCurvedList"/>
    <dgm:cxn modelId="{BA822F2D-58C4-4126-9B0C-EEB24A0D10DC}" type="presParOf" srcId="{B2B539C4-FB32-4112-8E19-B1263EC81A12}" destId="{71262BEF-0A9C-4E00-91B3-F12A819460BE}" srcOrd="9" destOrd="0" presId="urn:microsoft.com/office/officeart/2008/layout/VerticalCurvedList"/>
    <dgm:cxn modelId="{55A9E06D-8084-495C-8D61-BBABD6F14A3E}" type="presParOf" srcId="{B2B539C4-FB32-4112-8E19-B1263EC81A12}" destId="{A5F40D0D-E192-4F4C-BE54-B00DFCEAEDAE}" srcOrd="10" destOrd="0" presId="urn:microsoft.com/office/officeart/2008/layout/VerticalCurvedList"/>
    <dgm:cxn modelId="{8F2D4845-7E17-4F19-8288-E6375C184699}" type="presParOf" srcId="{A5F40D0D-E192-4F4C-BE54-B00DFCEAEDAE}" destId="{3716B6CA-E794-4A84-85E3-1FA36FFABB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78E47-E42C-4D7D-88A9-6670FC79F88F}">
      <dsp:nvSpPr>
        <dsp:cNvPr id="0" name=""/>
        <dsp:cNvSpPr/>
      </dsp:nvSpPr>
      <dsp:spPr>
        <a:xfrm>
          <a:off x="-5960215" y="-912057"/>
          <a:ext cx="7095382" cy="7095382"/>
        </a:xfrm>
        <a:prstGeom prst="blockArc">
          <a:avLst>
            <a:gd name="adj1" fmla="val 18900000"/>
            <a:gd name="adj2" fmla="val 2700000"/>
            <a:gd name="adj3" fmla="val 30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BE88A0-B1C4-4F8D-B5D7-B3F18C79AA61}">
      <dsp:nvSpPr>
        <dsp:cNvPr id="0" name=""/>
        <dsp:cNvSpPr/>
      </dsp:nvSpPr>
      <dsp:spPr>
        <a:xfrm>
          <a:off x="496097" y="329348"/>
          <a:ext cx="8374046" cy="65911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317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Single Source of Truth for EBITDA :  </a:t>
          </a:r>
          <a:r>
            <a:rPr lang="en-US" sz="1400" kern="1200" dirty="0"/>
            <a:t>Consolidates data from SAP, and manual inputs into one integrated platform. </a:t>
          </a:r>
          <a:endParaRPr lang="en-IN" sz="1400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496097" y="329348"/>
        <a:ext cx="8374046" cy="659119"/>
      </dsp:txXfrm>
    </dsp:sp>
    <dsp:sp modelId="{0481D62D-14FD-44D5-8265-68E43BF90706}">
      <dsp:nvSpPr>
        <dsp:cNvPr id="0" name=""/>
        <dsp:cNvSpPr/>
      </dsp:nvSpPr>
      <dsp:spPr>
        <a:xfrm>
          <a:off x="84147" y="246958"/>
          <a:ext cx="823899" cy="8238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F6A20A8-73E2-4311-8AF4-80E3723DECE1}">
      <dsp:nvSpPr>
        <dsp:cNvPr id="0" name=""/>
        <dsp:cNvSpPr/>
      </dsp:nvSpPr>
      <dsp:spPr>
        <a:xfrm>
          <a:off x="968402" y="1317711"/>
          <a:ext cx="7901741" cy="659119"/>
        </a:xfrm>
        <a:prstGeom prst="rect">
          <a:avLst/>
        </a:prstGeom>
        <a:gradFill rotWithShape="0">
          <a:gsLst>
            <a:gs pos="0">
              <a:schemeClr val="accent5">
                <a:hueOff val="-1838336"/>
                <a:satOff val="-2557"/>
                <a:lumOff val="-98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838336"/>
                <a:satOff val="-2557"/>
                <a:lumOff val="-98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838336"/>
                <a:satOff val="-2557"/>
                <a:lumOff val="-98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317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Near Real-Time Visibility : </a:t>
          </a:r>
          <a:r>
            <a:rPr lang="en-US" sz="1400" kern="1200" dirty="0"/>
            <a:t>Provides daily and monthly EBITDA views at product/category/plant levels. Enables management to spot deviations early (like rising freight cost, raw material impact)  </a:t>
          </a:r>
          <a:endParaRPr lang="en-IN" sz="1400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968402" y="1317711"/>
        <a:ext cx="7901741" cy="659119"/>
      </dsp:txXfrm>
    </dsp:sp>
    <dsp:sp modelId="{95FF8A6D-67BE-4D2C-A469-4D62543CDF53}">
      <dsp:nvSpPr>
        <dsp:cNvPr id="0" name=""/>
        <dsp:cNvSpPr/>
      </dsp:nvSpPr>
      <dsp:spPr>
        <a:xfrm>
          <a:off x="556453" y="1235321"/>
          <a:ext cx="823899" cy="8238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A571758-36F9-4476-9793-5ED7A2431AE6}">
      <dsp:nvSpPr>
        <dsp:cNvPr id="0" name=""/>
        <dsp:cNvSpPr/>
      </dsp:nvSpPr>
      <dsp:spPr>
        <a:xfrm>
          <a:off x="1113362" y="2178781"/>
          <a:ext cx="7756781" cy="913704"/>
        </a:xfrm>
        <a:prstGeom prst="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317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</a:rPr>
            <a:t>Accuracy and Transparency </a:t>
          </a:r>
          <a:r>
            <a:rPr lang="en-US" sz="1400" kern="1200" dirty="0">
              <a:solidFill>
                <a:schemeClr val="bg2">
                  <a:lumMod val="10000"/>
                </a:schemeClr>
              </a:solidFill>
            </a:rPr>
            <a:t>: </a:t>
          </a:r>
          <a:r>
            <a:rPr lang="en-IN" sz="1400" kern="1200" dirty="0"/>
            <a:t>Automates calculation rules (Net Sales → Gross Margin → Contribution → EBITDA). </a:t>
          </a:r>
          <a:r>
            <a:rPr lang="en-US" sz="1400" kern="1200" dirty="0"/>
            <a:t>Reduces human error, manual overrides, and inconsistent formula usage.</a:t>
          </a:r>
          <a:r>
            <a:rPr lang="en-US" sz="1400" kern="1200" dirty="0">
              <a:solidFill>
                <a:schemeClr val="bg2">
                  <a:lumMod val="10000"/>
                </a:schemeClr>
              </a:solidFill>
            </a:rPr>
            <a:t> </a:t>
          </a:r>
          <a:endParaRPr lang="en-IN" sz="1400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1113362" y="2178781"/>
        <a:ext cx="7756781" cy="913704"/>
      </dsp:txXfrm>
    </dsp:sp>
    <dsp:sp modelId="{21CD4C6A-B2DA-4665-B929-194B48C9C5E9}">
      <dsp:nvSpPr>
        <dsp:cNvPr id="0" name=""/>
        <dsp:cNvSpPr/>
      </dsp:nvSpPr>
      <dsp:spPr>
        <a:xfrm>
          <a:off x="701412" y="2223683"/>
          <a:ext cx="823899" cy="8238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6BF948B-C44F-445F-90B6-3E5B0E250B06}">
      <dsp:nvSpPr>
        <dsp:cNvPr id="0" name=""/>
        <dsp:cNvSpPr/>
      </dsp:nvSpPr>
      <dsp:spPr>
        <a:xfrm>
          <a:off x="968402" y="3294436"/>
          <a:ext cx="7901741" cy="659119"/>
        </a:xfrm>
        <a:prstGeom prst="rect">
          <a:avLst/>
        </a:prstGeom>
        <a:gradFill rotWithShape="0">
          <a:gsLst>
            <a:gs pos="0">
              <a:schemeClr val="accent5">
                <a:hueOff val="-5515009"/>
                <a:satOff val="-7671"/>
                <a:lumOff val="-294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515009"/>
                <a:satOff val="-7671"/>
                <a:lumOff val="-294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515009"/>
                <a:satOff val="-7671"/>
                <a:lumOff val="-294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317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</a:rPr>
            <a:t>Efficient and Time Savings </a:t>
          </a:r>
          <a:r>
            <a:rPr lang="en-US" sz="1400" kern="1200" dirty="0">
              <a:solidFill>
                <a:schemeClr val="bg2">
                  <a:lumMod val="10000"/>
                </a:schemeClr>
              </a:solidFill>
            </a:rPr>
            <a:t>: Cuts down manual data preparation effort for Finance and Business Controllers    </a:t>
          </a:r>
          <a:endParaRPr lang="en-IN" sz="1400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968402" y="3294436"/>
        <a:ext cx="7901741" cy="659119"/>
      </dsp:txXfrm>
    </dsp:sp>
    <dsp:sp modelId="{10166542-35ED-44C8-97C0-F50671EA5DD7}">
      <dsp:nvSpPr>
        <dsp:cNvPr id="0" name=""/>
        <dsp:cNvSpPr/>
      </dsp:nvSpPr>
      <dsp:spPr>
        <a:xfrm>
          <a:off x="556453" y="3212046"/>
          <a:ext cx="823899" cy="8238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1262BEF-0A9C-4E00-91B3-F12A819460BE}">
      <dsp:nvSpPr>
        <dsp:cNvPr id="0" name=""/>
        <dsp:cNvSpPr/>
      </dsp:nvSpPr>
      <dsp:spPr>
        <a:xfrm>
          <a:off x="496097" y="4282799"/>
          <a:ext cx="8374046" cy="659119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317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2">
                  <a:lumMod val="10000"/>
                </a:schemeClr>
              </a:solidFill>
            </a:rPr>
            <a:t>Decision Support </a:t>
          </a:r>
          <a:r>
            <a:rPr lang="en-US" sz="1400" kern="1200" dirty="0">
              <a:solidFill>
                <a:schemeClr val="bg2">
                  <a:lumMod val="10000"/>
                </a:schemeClr>
              </a:solidFill>
            </a:rPr>
            <a:t>: CXOs get actionable insights for pricing, cost optimization, and sales strategies.  </a:t>
          </a:r>
          <a:endParaRPr lang="en-IN" sz="1400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496097" y="4282799"/>
        <a:ext cx="8374046" cy="659119"/>
      </dsp:txXfrm>
    </dsp:sp>
    <dsp:sp modelId="{3716B6CA-E794-4A84-85E3-1FA36FFABBDF}">
      <dsp:nvSpPr>
        <dsp:cNvPr id="0" name=""/>
        <dsp:cNvSpPr/>
      </dsp:nvSpPr>
      <dsp:spPr>
        <a:xfrm>
          <a:off x="84147" y="4200409"/>
          <a:ext cx="823899" cy="82389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8A79E-2430-4811-87CF-98E484D29C29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0EE5F-C8FB-4FAD-BB31-2F91C53194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430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93015-E192-4A16-AD08-9392FF4A5AB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73E2A-081B-455E-ADE3-663253410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979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73E2A-081B-455E-ADE3-663253410DD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30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AA0DB-7150-C9BF-137D-A34AC5E00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22B49-A1C5-FE1D-AB77-82DA652A2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663559-3775-AB46-59EA-DA235CB70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BCB53-FAD0-EA7E-6B99-603CB55FB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73E2A-081B-455E-ADE3-663253410DD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58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ABC0D-9B13-4528-85A5-43255F40988A}" type="slidenum">
              <a:rPr lang="en-IN" smtClean="0">
                <a:solidFill>
                  <a:prstClr val="black"/>
                </a:solidFill>
              </a:rPr>
              <a:pPr/>
              <a:t>18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5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02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67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02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99991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598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381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017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617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4264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964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459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83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42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637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588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BEE59A-E95C-4CD9-B17D-8D90184E38AD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51EB23-0B4D-49AD-B827-E044BD029E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6487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77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843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8688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1889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1478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37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5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098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3103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9879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6445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D3DBA8-1DE2-48DF-951E-24BD731A1C33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/>
          <a:lstStyle/>
          <a:p>
            <a:fld id="{CFB265E0-64A3-4803-8B9C-7A6782705F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6836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385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654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809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291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3466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188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513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7633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53694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974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2069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C4997-F36E-49EA-BCA3-D31BF32EA1A7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AA2352-DCAA-4BAB-AA67-3A3ACD599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5523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317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177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2189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844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02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65472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8890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7916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492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0761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6508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70D274-CD0C-4245-BAD0-8B717D2A694A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7E38BEB-B098-4962-A51A-3B9AA6C8EE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1458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5582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6768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923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89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5951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5574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5582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800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5770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6325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6259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5705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9283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1059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15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5155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5831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4021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9602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1866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4486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9139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4599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6258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1948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64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33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2422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8500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0211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9557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0331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0828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0975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2885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427959-71DC-45D4-B832-085B4DFD0CD0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67B023-59AE-40CD-AA4C-113CCFDEB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39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9086" y="6356351"/>
            <a:ext cx="4478932" cy="467782"/>
          </a:xfrm>
          <a:prstGeom prst="rect">
            <a:avLst/>
          </a:prstGeom>
        </p:spPr>
        <p:txBody>
          <a:bodyPr/>
          <a:lstStyle/>
          <a:p>
            <a:fld id="{24D228B2-944E-4FA3-96ED-A71FC1345911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101286-6157-442B-8CD4-3A928CF40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105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6356351"/>
            <a:ext cx="12193459" cy="501650"/>
            <a:chOff x="0" y="9541046"/>
            <a:chExt cx="18288000" cy="752384"/>
          </a:xfrm>
        </p:grpSpPr>
        <p:grpSp>
          <p:nvGrpSpPr>
            <p:cNvPr id="12" name="Group 4"/>
            <p:cNvGrpSpPr/>
            <p:nvPr userDrawn="1"/>
          </p:nvGrpSpPr>
          <p:grpSpPr>
            <a:xfrm>
              <a:off x="0" y="9541046"/>
              <a:ext cx="18288000" cy="752384"/>
              <a:chOff x="0" y="0"/>
              <a:chExt cx="4816593" cy="711037"/>
            </a:xfrm>
          </p:grpSpPr>
          <p:sp>
            <p:nvSpPr>
              <p:cNvPr id="13" name="Freeform 5"/>
              <p:cNvSpPr/>
              <p:nvPr/>
            </p:nvSpPr>
            <p:spPr>
              <a:xfrm>
                <a:off x="0" y="0"/>
                <a:ext cx="4816592" cy="71103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71103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711037"/>
                    </a:lnTo>
                    <a:lnTo>
                      <a:pt x="0" y="7110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F2864">
                      <a:alpha val="100000"/>
                    </a:srgbClr>
                  </a:gs>
                  <a:gs pos="100000">
                    <a:srgbClr val="047F6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TextBox 6"/>
              <p:cNvSpPr txBox="1"/>
              <p:nvPr/>
            </p:nvSpPr>
            <p:spPr>
              <a:xfrm>
                <a:off x="0" y="-200025"/>
                <a:ext cx="4816593" cy="911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endParaRPr/>
              </a:p>
            </p:txBody>
          </p:sp>
        </p:grpSp>
        <p:sp>
          <p:nvSpPr>
            <p:cNvPr id="15" name="AutoShape 9"/>
            <p:cNvSpPr/>
            <p:nvPr userDrawn="1"/>
          </p:nvSpPr>
          <p:spPr>
            <a:xfrm flipV="1">
              <a:off x="38" y="9542207"/>
              <a:ext cx="18284399" cy="4586"/>
            </a:xfrm>
            <a:prstGeom prst="line">
              <a:avLst/>
            </a:prstGeom>
            <a:ln w="57150" cap="flat">
              <a:solidFill>
                <a:srgbClr val="F4B64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 userDrawn="1"/>
        </p:nvGrpSpPr>
        <p:grpSpPr>
          <a:xfrm>
            <a:off x="6636328" y="361887"/>
            <a:ext cx="5311043" cy="5537936"/>
            <a:chOff x="0" y="0"/>
            <a:chExt cx="869454" cy="9010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9454" cy="901048"/>
            </a:xfrm>
            <a:custGeom>
              <a:avLst/>
              <a:gdLst/>
              <a:ahLst/>
              <a:cxnLst/>
              <a:rect l="l" t="t" r="r" b="b"/>
              <a:pathLst>
                <a:path w="869454" h="901048">
                  <a:moveTo>
                    <a:pt x="0" y="0"/>
                  </a:moveTo>
                  <a:lnTo>
                    <a:pt x="869454" y="0"/>
                  </a:lnTo>
                  <a:lnTo>
                    <a:pt x="869454" y="901048"/>
                  </a:lnTo>
                  <a:lnTo>
                    <a:pt x="0" y="901048"/>
                  </a:lnTo>
                  <a:close/>
                </a:path>
              </a:pathLst>
            </a:custGeom>
            <a:blipFill>
              <a:blip r:embed="rId13"/>
              <a:stretch>
                <a:fillRect l="-42699" r="-4153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6" y="279377"/>
            <a:ext cx="2212809" cy="511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62" y="324211"/>
            <a:ext cx="1755552" cy="45790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/>
          <p:cNvGrpSpPr/>
          <p:nvPr userDrawn="1"/>
        </p:nvGrpSpPr>
        <p:grpSpPr>
          <a:xfrm>
            <a:off x="3684104" y="2311086"/>
            <a:ext cx="8507896" cy="3493365"/>
            <a:chOff x="0" y="0"/>
            <a:chExt cx="4859824" cy="1357928"/>
          </a:xfrm>
        </p:grpSpPr>
        <p:sp>
          <p:nvSpPr>
            <p:cNvPr id="10" name="Freeform 3"/>
            <p:cNvSpPr/>
            <p:nvPr/>
          </p:nvSpPr>
          <p:spPr>
            <a:xfrm>
              <a:off x="0" y="0"/>
              <a:ext cx="4859824" cy="1357928"/>
            </a:xfrm>
            <a:custGeom>
              <a:avLst/>
              <a:gdLst/>
              <a:ahLst/>
              <a:cxnLst/>
              <a:rect l="l" t="t" r="r" b="b"/>
              <a:pathLst>
                <a:path w="4859824" h="1357928">
                  <a:moveTo>
                    <a:pt x="0" y="0"/>
                  </a:moveTo>
                  <a:lnTo>
                    <a:pt x="4859824" y="0"/>
                  </a:lnTo>
                  <a:lnTo>
                    <a:pt x="4859824" y="1357928"/>
                  </a:lnTo>
                  <a:lnTo>
                    <a:pt x="0" y="1357928"/>
                  </a:lnTo>
                  <a:close/>
                </a:path>
              </a:pathLst>
            </a:custGeom>
            <a:gradFill rotWithShape="1">
              <a:gsLst>
                <a:gs pos="0">
                  <a:srgbClr val="0F2864">
                    <a:alpha val="100000"/>
                  </a:srgbClr>
                </a:gs>
                <a:gs pos="100000">
                  <a:srgbClr val="047F6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4"/>
            <p:cNvSpPr txBox="1"/>
            <p:nvPr/>
          </p:nvSpPr>
          <p:spPr>
            <a:xfrm>
              <a:off x="0" y="-200025"/>
              <a:ext cx="4859824" cy="1557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0"/>
                </a:lnSpc>
              </a:pPr>
              <a:endParaRPr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28" y="167311"/>
            <a:ext cx="1764587" cy="407952"/>
          </a:xfrm>
          <a:prstGeom prst="rect">
            <a:avLst/>
          </a:prstGeom>
        </p:spPr>
      </p:pic>
      <p:sp>
        <p:nvSpPr>
          <p:cNvPr id="14" name="TextBox 34"/>
          <p:cNvSpPr txBox="1"/>
          <p:nvPr userDrawn="1"/>
        </p:nvSpPr>
        <p:spPr>
          <a:xfrm>
            <a:off x="8613060" y="6484979"/>
            <a:ext cx="3412447" cy="15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000">
                <a:solidFill>
                  <a:schemeClr val="tx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"/>
              </a:rPr>
              <a:t>TCG Digital Solutions LLC. Confidential. All Rights Reserved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2" t="-229" r="34131" b="229"/>
          <a:stretch/>
        </p:blipFill>
        <p:spPr>
          <a:xfrm>
            <a:off x="-15766" y="-26504"/>
            <a:ext cx="3752194" cy="688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5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6356351"/>
            <a:ext cx="12193459" cy="501650"/>
            <a:chOff x="0" y="9541046"/>
            <a:chExt cx="18288000" cy="752384"/>
          </a:xfrm>
        </p:grpSpPr>
        <p:grpSp>
          <p:nvGrpSpPr>
            <p:cNvPr id="13" name="Group 4"/>
            <p:cNvGrpSpPr/>
            <p:nvPr userDrawn="1"/>
          </p:nvGrpSpPr>
          <p:grpSpPr>
            <a:xfrm>
              <a:off x="0" y="9541046"/>
              <a:ext cx="18288000" cy="752384"/>
              <a:chOff x="0" y="0"/>
              <a:chExt cx="4816593" cy="711037"/>
            </a:xfrm>
          </p:grpSpPr>
          <p:sp>
            <p:nvSpPr>
              <p:cNvPr id="15" name="Freeform 5"/>
              <p:cNvSpPr/>
              <p:nvPr/>
            </p:nvSpPr>
            <p:spPr>
              <a:xfrm>
                <a:off x="0" y="0"/>
                <a:ext cx="4816592" cy="71103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71103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711037"/>
                    </a:lnTo>
                    <a:lnTo>
                      <a:pt x="0" y="7110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F2864">
                      <a:alpha val="100000"/>
                    </a:srgbClr>
                  </a:gs>
                  <a:gs pos="100000">
                    <a:srgbClr val="047F6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6"/>
              <p:cNvSpPr txBox="1"/>
              <p:nvPr/>
            </p:nvSpPr>
            <p:spPr>
              <a:xfrm>
                <a:off x="0" y="-200025"/>
                <a:ext cx="4816593" cy="911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endParaRPr/>
              </a:p>
            </p:txBody>
          </p:sp>
        </p:grpSp>
        <p:sp>
          <p:nvSpPr>
            <p:cNvPr id="14" name="AutoShape 9"/>
            <p:cNvSpPr/>
            <p:nvPr userDrawn="1"/>
          </p:nvSpPr>
          <p:spPr>
            <a:xfrm flipV="1">
              <a:off x="38" y="9542207"/>
              <a:ext cx="18284399" cy="4586"/>
            </a:xfrm>
            <a:prstGeom prst="line">
              <a:avLst/>
            </a:prstGeom>
            <a:ln w="57150" cap="flat">
              <a:solidFill>
                <a:srgbClr val="F4B64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"/>
            <a:ext cx="12192000" cy="87015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28" y="167311"/>
            <a:ext cx="1764587" cy="407952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69433" y="6492876"/>
            <a:ext cx="99708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FB265E0-64A3-4803-8B9C-7A6782705F42}" type="slidenum">
              <a:rPr lang="en-IN" sz="12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IN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55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 userDrawn="1"/>
        </p:nvSpPr>
        <p:spPr>
          <a:xfrm>
            <a:off x="0" y="0"/>
            <a:ext cx="12201692" cy="6858000"/>
          </a:xfrm>
          <a:custGeom>
            <a:avLst/>
            <a:gdLst/>
            <a:ahLst/>
            <a:cxnLst/>
            <a:rect l="l" t="t" r="r" b="b"/>
            <a:pathLst>
              <a:path w="18884658" h="10631363">
                <a:moveTo>
                  <a:pt x="0" y="0"/>
                </a:moveTo>
                <a:lnTo>
                  <a:pt x="18884657" y="0"/>
                </a:lnTo>
                <a:lnTo>
                  <a:pt x="18884657" y="10631363"/>
                </a:lnTo>
                <a:lnTo>
                  <a:pt x="0" y="1063136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B265E0-64A3-4803-8B9C-7A6782705F4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28" y="188946"/>
            <a:ext cx="1764587" cy="3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1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06327" y="6426529"/>
            <a:ext cx="389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FB265E0-64A3-4803-8B9C-7A6782705F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77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113A0-42BA-4CA7-8723-3FDAB1A7B1EB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0E2A7-6580-49E9-B71D-A08197EB57D4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356351"/>
            <a:ext cx="12193459" cy="501650"/>
            <a:chOff x="0" y="9541046"/>
            <a:chExt cx="18288000" cy="752384"/>
          </a:xfrm>
        </p:grpSpPr>
        <p:grpSp>
          <p:nvGrpSpPr>
            <p:cNvPr id="8" name="Group 4"/>
            <p:cNvGrpSpPr/>
            <p:nvPr userDrawn="1"/>
          </p:nvGrpSpPr>
          <p:grpSpPr>
            <a:xfrm>
              <a:off x="0" y="9541046"/>
              <a:ext cx="18288000" cy="752384"/>
              <a:chOff x="0" y="0"/>
              <a:chExt cx="4816593" cy="711037"/>
            </a:xfrm>
          </p:grpSpPr>
          <p:sp>
            <p:nvSpPr>
              <p:cNvPr id="10" name="Freeform 5"/>
              <p:cNvSpPr/>
              <p:nvPr/>
            </p:nvSpPr>
            <p:spPr>
              <a:xfrm>
                <a:off x="0" y="0"/>
                <a:ext cx="4816592" cy="71103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71103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711037"/>
                    </a:lnTo>
                    <a:lnTo>
                      <a:pt x="0" y="7110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F2864">
                      <a:alpha val="100000"/>
                    </a:srgbClr>
                  </a:gs>
                  <a:gs pos="100000">
                    <a:srgbClr val="047F6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6"/>
              <p:cNvSpPr txBox="1"/>
              <p:nvPr/>
            </p:nvSpPr>
            <p:spPr>
              <a:xfrm>
                <a:off x="0" y="-200025"/>
                <a:ext cx="4816593" cy="911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 userDrawn="1"/>
          </p:nvSpPr>
          <p:spPr>
            <a:xfrm flipV="1">
              <a:off x="38" y="9542207"/>
              <a:ext cx="18284399" cy="4586"/>
            </a:xfrm>
            <a:prstGeom prst="line">
              <a:avLst/>
            </a:prstGeom>
            <a:ln w="57150" cap="flat">
              <a:solidFill>
                <a:srgbClr val="F4B64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7"/>
          <p:cNvGrpSpPr/>
          <p:nvPr userDrawn="1"/>
        </p:nvGrpSpPr>
        <p:grpSpPr>
          <a:xfrm>
            <a:off x="6636328" y="361887"/>
            <a:ext cx="5311043" cy="5537936"/>
            <a:chOff x="0" y="0"/>
            <a:chExt cx="869454" cy="901048"/>
          </a:xfrm>
        </p:grpSpPr>
        <p:sp>
          <p:nvSpPr>
            <p:cNvPr id="13" name="Freeform 8"/>
            <p:cNvSpPr/>
            <p:nvPr/>
          </p:nvSpPr>
          <p:spPr>
            <a:xfrm>
              <a:off x="0" y="0"/>
              <a:ext cx="869454" cy="901048"/>
            </a:xfrm>
            <a:custGeom>
              <a:avLst/>
              <a:gdLst/>
              <a:ahLst/>
              <a:cxnLst/>
              <a:rect l="l" t="t" r="r" b="b"/>
              <a:pathLst>
                <a:path w="869454" h="901048">
                  <a:moveTo>
                    <a:pt x="0" y="0"/>
                  </a:moveTo>
                  <a:lnTo>
                    <a:pt x="869454" y="0"/>
                  </a:lnTo>
                  <a:lnTo>
                    <a:pt x="869454" y="901048"/>
                  </a:lnTo>
                  <a:lnTo>
                    <a:pt x="0" y="901048"/>
                  </a:lnTo>
                  <a:close/>
                </a:path>
              </a:pathLst>
            </a:custGeom>
            <a:blipFill>
              <a:blip r:embed="rId13"/>
              <a:stretch>
                <a:fillRect l="-42699" r="-4153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6" y="279377"/>
            <a:ext cx="2212809" cy="51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3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CF279-ABF4-4298-B7FA-045D92328648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2CFAE-C048-42C1-8D9C-35E95F2DC0C8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356351"/>
            <a:ext cx="12193459" cy="501650"/>
            <a:chOff x="0" y="9541046"/>
            <a:chExt cx="18288000" cy="752384"/>
          </a:xfrm>
        </p:grpSpPr>
        <p:grpSp>
          <p:nvGrpSpPr>
            <p:cNvPr id="8" name="Group 4"/>
            <p:cNvGrpSpPr/>
            <p:nvPr userDrawn="1"/>
          </p:nvGrpSpPr>
          <p:grpSpPr>
            <a:xfrm>
              <a:off x="0" y="9541046"/>
              <a:ext cx="18288000" cy="752384"/>
              <a:chOff x="0" y="0"/>
              <a:chExt cx="4816593" cy="711037"/>
            </a:xfrm>
          </p:grpSpPr>
          <p:sp>
            <p:nvSpPr>
              <p:cNvPr id="10" name="Freeform 5"/>
              <p:cNvSpPr/>
              <p:nvPr/>
            </p:nvSpPr>
            <p:spPr>
              <a:xfrm>
                <a:off x="0" y="0"/>
                <a:ext cx="4816592" cy="711037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711037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711037"/>
                    </a:lnTo>
                    <a:lnTo>
                      <a:pt x="0" y="7110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F2864">
                      <a:alpha val="100000"/>
                    </a:srgbClr>
                  </a:gs>
                  <a:gs pos="100000">
                    <a:srgbClr val="047F6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6"/>
              <p:cNvSpPr txBox="1"/>
              <p:nvPr/>
            </p:nvSpPr>
            <p:spPr>
              <a:xfrm>
                <a:off x="0" y="-200025"/>
                <a:ext cx="4816593" cy="9110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40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 userDrawn="1"/>
          </p:nvSpPr>
          <p:spPr>
            <a:xfrm flipV="1">
              <a:off x="38" y="9542207"/>
              <a:ext cx="18284399" cy="4586"/>
            </a:xfrm>
            <a:prstGeom prst="line">
              <a:avLst/>
            </a:prstGeom>
            <a:ln w="57150" cap="flat">
              <a:solidFill>
                <a:srgbClr val="F4B64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99086" y="6492167"/>
            <a:ext cx="3909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rPr>
              <a:t>TCG Digital Solutions LLC. Confidential. All Rights Reserved </a:t>
            </a:r>
            <a:endParaRPr lang="en-IN" sz="1000">
              <a:solidFill>
                <a:schemeClr val="bg1"/>
              </a:solidFill>
              <a:latin typeface="Red Hat Display" panose="02010303040201060303" pitchFamily="2" charset="0"/>
              <a:ea typeface="Red Hat Display" panose="02010303040201060303" pitchFamily="2" charset="0"/>
              <a:cs typeface="Red Hat Display" panose="02010303040201060303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28" y="167311"/>
            <a:ext cx="1764587" cy="407952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10969433" y="6492876"/>
            <a:ext cx="99708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FB265E0-64A3-4803-8B9C-7A6782705F42}" type="slidenum">
              <a:rPr lang="en-IN" sz="12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/>
              <a:t>‹#›</a:t>
            </a:fld>
            <a:endParaRPr lang="en-IN" sz="1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2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28" y="167311"/>
            <a:ext cx="1764587" cy="407952"/>
          </a:xfrm>
          <a:prstGeom prst="rect">
            <a:avLst/>
          </a:prstGeom>
        </p:spPr>
      </p:pic>
      <p:sp>
        <p:nvSpPr>
          <p:cNvPr id="11" name="TextBox 34"/>
          <p:cNvSpPr txBox="1"/>
          <p:nvPr userDrawn="1"/>
        </p:nvSpPr>
        <p:spPr>
          <a:xfrm>
            <a:off x="8613060" y="6484979"/>
            <a:ext cx="3412447" cy="15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000">
                <a:solidFill>
                  <a:schemeClr val="tx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  <a:sym typeface="Red Hat Display"/>
              </a:rPr>
              <a:t>TCG Digital Solutions LLC. Confidential.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78736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/>
          <p:cNvSpPr txBox="1"/>
          <p:nvPr/>
        </p:nvSpPr>
        <p:spPr>
          <a:xfrm>
            <a:off x="683739" y="2233931"/>
            <a:ext cx="627192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EBITDA 360</a:t>
            </a:r>
            <a:endParaRPr lang="en-US" sz="3200" b="1" spc="-141" dirty="0"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Red Hat Display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489094" y="4886027"/>
            <a:ext cx="3706867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"/>
              </a:rPr>
              <a:t>www.tcgdigital.com</a:t>
            </a:r>
          </a:p>
        </p:txBody>
      </p:sp>
    </p:spTree>
    <p:extLst>
      <p:ext uri="{BB962C8B-B14F-4D97-AF65-F5344CB8AC3E}">
        <p14:creationId xmlns:p14="http://schemas.microsoft.com/office/powerpoint/2010/main" val="394204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F76B7036-A59D-BA4D-F497-BE159D6DC9BA}"/>
              </a:ext>
            </a:extLst>
          </p:cNvPr>
          <p:cNvSpPr txBox="1"/>
          <p:nvPr/>
        </p:nvSpPr>
        <p:spPr>
          <a:xfrm>
            <a:off x="407023" y="243263"/>
            <a:ext cx="568897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Module 1 : Sales and Realization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9193E-DFC8-382B-B424-BF7C01670C28}"/>
              </a:ext>
            </a:extLst>
          </p:cNvPr>
          <p:cNvSpPr txBox="1"/>
          <p:nvPr/>
        </p:nvSpPr>
        <p:spPr>
          <a:xfrm>
            <a:off x="407023" y="1146412"/>
            <a:ext cx="11377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Total Sales :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Represents the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gross revenue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generated from sales before deducting any selling or distribution-related expenses.</a:t>
            </a:r>
            <a:b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It includes:</a:t>
            </a:r>
          </a:p>
          <a:p>
            <a:pPr lvl="1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Sales Quantity (Domestic &amp; Export)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– measured in MT (metric tons).</a:t>
            </a:r>
          </a:p>
          <a:p>
            <a:pPr lvl="1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Sales Value (Domestic &amp; Export)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– measured in ₹ Crore.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Data Source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 Primarily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SAP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 Sales are segregated by product categories such as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Chips, POY, FDY, DTY, ACY, ATY, DW, SZ, Mono, Others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Key Insight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 Total Sales gives the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top-line revenue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without considering logistics, freight, commission, or trade-related costs.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52526-CABC-1120-F0DA-DCDC5ADCDBEC}"/>
              </a:ext>
            </a:extLst>
          </p:cNvPr>
          <p:cNvSpPr txBox="1"/>
          <p:nvPr/>
        </p:nvSpPr>
        <p:spPr>
          <a:xfrm>
            <a:off x="407023" y="3045725"/>
            <a:ext cx="1137795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Net Sales: 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Refers to Total Sales after deducting direct selling and distribution expenses.</a:t>
            </a:r>
            <a:b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Key deductions identified in the sheet include:</a:t>
            </a:r>
          </a:p>
          <a:p>
            <a:pPr lvl="1"/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Outward Freight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 (logistics for domestic movement).</a:t>
            </a:r>
          </a:p>
          <a:p>
            <a:pPr lvl="1"/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Ocean Freight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 (for exports).</a:t>
            </a:r>
          </a:p>
          <a:p>
            <a:pPr lvl="1"/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Commission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 (distributor/agent commission, invoice-linked).</a:t>
            </a:r>
          </a:p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Data Source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: Mix of </a:t>
            </a:r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SAP, TBS, and Manual Inputs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Formula Logic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Net Sales=Total Sales−(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Outward Freight + Ocean Freight + Commission + Cash Discount + Rate Discount + Internal Freight + Warehouse charges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</a:p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Key Insight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: Net Sales represents the </a:t>
            </a:r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realized revenue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 post deductions, and is a more accurate measure of effective sales contribution to profitability.</a:t>
            </a:r>
          </a:p>
        </p:txBody>
      </p:sp>
    </p:spTree>
    <p:extLst>
      <p:ext uri="{BB962C8B-B14F-4D97-AF65-F5344CB8AC3E}">
        <p14:creationId xmlns:p14="http://schemas.microsoft.com/office/powerpoint/2010/main" val="220558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29913-63F5-5756-33AD-7DE360E9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53E47492-C2B2-03AE-4511-C9CD127BF62D}"/>
              </a:ext>
            </a:extLst>
          </p:cNvPr>
          <p:cNvSpPr txBox="1"/>
          <p:nvPr/>
        </p:nvSpPr>
        <p:spPr>
          <a:xfrm>
            <a:off x="407023" y="243263"/>
            <a:ext cx="568897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Module 2 : Raw Material and Melt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92E0F-A248-C02E-92F6-2189546BA6A6}"/>
              </a:ext>
            </a:extLst>
          </p:cNvPr>
          <p:cNvSpPr txBox="1"/>
          <p:nvPr/>
        </p:nvSpPr>
        <p:spPr>
          <a:xfrm>
            <a:off x="297841" y="955343"/>
            <a:ext cx="11466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Raw Material :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Key Inputs -&gt; PTA (Purified Terephthalic Acid) , MEG (Mono Ethylene Glycol)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Measurement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 Cost is captured in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₹ Crore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 Entered manually (not automated from SAP).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Role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 These are the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primary feedstocks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for polyester manufacturing. Their cost fluctuations directly impact the profitability model.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1139B-47D3-7BAE-AB8C-457CE73AB3FD}"/>
              </a:ext>
            </a:extLst>
          </p:cNvPr>
          <p:cNvSpPr txBox="1"/>
          <p:nvPr/>
        </p:nvSpPr>
        <p:spPr>
          <a:xfrm>
            <a:off x="297841" y="2101755"/>
            <a:ext cx="113982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Melt : 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Melt represents the </a:t>
            </a:r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combined cost of PTA + MEG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Formula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: Melt=PTA+MEG</a:t>
            </a:r>
          </a:p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Unit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: ₹ Crore.</a:t>
            </a:r>
          </a:p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Significance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Forms the </a:t>
            </a:r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base raw material cost pool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 used to calculate production cost for downstream products (Chips, POY, FDY, DTY, ACY, ATY, etc.).</a:t>
            </a:r>
          </a:p>
          <a:p>
            <a:pPr lvl="1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It is the </a:t>
            </a:r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largest cost driver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 in polyester production.</a:t>
            </a:r>
          </a:p>
          <a:p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B6A59-4E87-34C2-1F78-0351B1745731}"/>
              </a:ext>
            </a:extLst>
          </p:cNvPr>
          <p:cNvSpPr txBox="1"/>
          <p:nvPr/>
        </p:nvSpPr>
        <p:spPr>
          <a:xfrm>
            <a:off x="297841" y="3702193"/>
            <a:ext cx="1139829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Gross Margin: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Gross Margin reflects the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profitability after subtracting raw material costs (Melt) from Net Sales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Formula (conceptual)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 Gross Margin=Net Sales−Melt Cost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Calculated across different product categories.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Expressed both in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absolute value (₹ Crore)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and potentially in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percentage terms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(% of sales).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Purpose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Helps assess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how much value addition is being generated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over the cost of raw materials.</a:t>
            </a:r>
          </a:p>
          <a:p>
            <a:pPr lvl="1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7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6E137-624E-DF8F-0668-F070FC1D4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F8BB4F19-5022-F674-67BE-C8848FB8140A}"/>
              </a:ext>
            </a:extLst>
          </p:cNvPr>
          <p:cNvSpPr txBox="1"/>
          <p:nvPr/>
        </p:nvSpPr>
        <p:spPr>
          <a:xfrm>
            <a:off x="297841" y="212860"/>
            <a:ext cx="86823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Module 3 : Variable Conversion Cost and Contribution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4D67F-AF2F-0A35-5164-B2573EA762D3}"/>
              </a:ext>
            </a:extLst>
          </p:cNvPr>
          <p:cNvSpPr txBox="1"/>
          <p:nvPr/>
        </p:nvSpPr>
        <p:spPr>
          <a:xfrm>
            <a:off x="148919" y="910049"/>
            <a:ext cx="1189415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Variable Conversion Cost (VCC) :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Variable Conversion Cost represents the processing cost incurred to convert Melt (PTA + MEG) into finished products such as Chips, POY, FDY, DTY, ACY, ATY, etc.</a:t>
            </a:r>
          </a:p>
          <a:p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Nature of Cost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These are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variable costs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meaning they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increase or decrease with production volume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Typical inclusions could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Power &amp; fuel consumption ; Catalysts, chemicals, packaging materials ; Direct labor linked to output ; Plant-level processing overheads that vary with throughput. Also, to be included are NRV and Inventory Cost : NRV is defined as the estimated selling price of an asset in the ordinary course of business, less the expected costs necessary to complete and sell the asset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    NRV=Estimated Selling Price − Costs to Produce − Costs to Sell.  Inventory Cost will be calculated for EBITDA</a:t>
            </a:r>
          </a:p>
          <a:p>
            <a:pPr lvl="2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Source in File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 Likely derived from SAP or plant cost reports, depending on expense type.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Role in Profitability Chain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Applied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after Melt cost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to reflect the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true cost of producing finished goods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Essential for evaluating process efficiency and cost optimization at the manufacturing stage.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173F9-AF14-9A02-7DF2-EC4C5D282D0C}"/>
              </a:ext>
            </a:extLst>
          </p:cNvPr>
          <p:cNvSpPr txBox="1"/>
          <p:nvPr/>
        </p:nvSpPr>
        <p:spPr>
          <a:xfrm>
            <a:off x="148919" y="4152150"/>
            <a:ext cx="1189415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Contribution :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Contribution is the margin left after deducting both Raw Material (Melt) cost and Variable Conversion Cost from Net Sales.</a:t>
            </a:r>
          </a:p>
          <a:p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Formula (Conceptual)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  Contribution=Gross Margin − (Variable Conversion Cost)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Calculated product-wise across categories (Chips, POY, FDY, DTY, etc.).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Expressed in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absolute value (₹ Cr.)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percentage terms (% of sales)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Purpose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Provides a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clear measure of profitability contribution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from each product line after accounting for both feedstock cost and conversion expenses.</a:t>
            </a:r>
          </a:p>
          <a:p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7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4F010-6CAB-90CA-190A-590ECFE2D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D63A291F-5FA3-3E7F-3D0F-3ED6E48040B4}"/>
              </a:ext>
            </a:extLst>
          </p:cNvPr>
          <p:cNvSpPr txBox="1"/>
          <p:nvPr/>
        </p:nvSpPr>
        <p:spPr>
          <a:xfrm>
            <a:off x="297841" y="212860"/>
            <a:ext cx="86823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Module 4 : Factory Conversion Cost and Margin at </a:t>
            </a:r>
            <a:r>
              <a:rPr lang="en-US" sz="2400" dirty="0" err="1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Jolwa</a:t>
            </a:r>
            <a:endParaRPr lang="en-US" sz="2400" dirty="0">
              <a:solidFill>
                <a:srgbClr val="102A68"/>
              </a:solidFill>
              <a:latin typeface="Segoe UI" panose="020B0502040204020203" pitchFamily="34" charset="0"/>
              <a:ea typeface="Red Hat Display"/>
              <a:cs typeface="Segoe UI" panose="020B0502040204020203" pitchFamily="34" charset="0"/>
              <a:sym typeface="Red Hat Displ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7F83B-8266-7895-7C77-EE70BDD10FAD}"/>
              </a:ext>
            </a:extLst>
          </p:cNvPr>
          <p:cNvSpPr txBox="1"/>
          <p:nvPr/>
        </p:nvSpPr>
        <p:spPr>
          <a:xfrm>
            <a:off x="120420" y="1023583"/>
            <a:ext cx="120715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Factory Conversion Cost (FC Cost) :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Factory Conversion Cost represents the fixed and semi-variable costs incurred at the plant to convert raw material (Melt) into finished goods. Unlike Variable Conversion Cost (VCC), these costs are more plant overhead-driven and less sensitive to production volume in the short term.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(based on typical scope of FC costs in polyester manufacturing):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Plant-level utilities and overheads.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Salaries &amp; wages of plant operations staff.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Maintenance &amp; repairs of equipment.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Depreciation and insurance for plant machinery.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Other factory-related indirect costs.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Data Source in File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 Drawn from SAP, manual inputs, or TBS (in SAP) 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Purpose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Provides visibility into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factory efficiency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and cost absorption at the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plant.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48F85D-064F-73FD-8981-A8A77D5D1F2E}"/>
              </a:ext>
            </a:extLst>
          </p:cNvPr>
          <p:cNvSpPr txBox="1"/>
          <p:nvPr/>
        </p:nvSpPr>
        <p:spPr>
          <a:xfrm>
            <a:off x="120420" y="3974195"/>
            <a:ext cx="116985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Margin at </a:t>
            </a:r>
            <a:r>
              <a:rPr lang="en-IN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:  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Margin at </a:t>
            </a:r>
            <a:r>
              <a:rPr lang="en-IN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 refers to the profitability derived after considering Net Sales, Raw Material (Melt), Variable Conversion Cost, and Factory Conversion Cost specific to the </a:t>
            </a:r>
            <a:r>
              <a:rPr lang="en-IN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 plant.</a:t>
            </a:r>
          </a:p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Formula 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: Margin at </a:t>
            </a:r>
            <a:r>
              <a:rPr lang="en-IN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=Net Sales−(Melt </a:t>
            </a:r>
            <a:r>
              <a:rPr lang="en-IN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Cost+Variable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 Conversion </a:t>
            </a:r>
            <a:r>
              <a:rPr lang="en-IN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Cost+Factory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 Conversion Cost)</a:t>
            </a:r>
          </a:p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Breakdown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Calculated at the </a:t>
            </a:r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product-level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 (Chips, POY, FDY, DTY, ACY, ATY, etc.) but consolidated to reflect </a:t>
            </a:r>
            <a:r>
              <a:rPr lang="en-IN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 plant performance.</a:t>
            </a:r>
          </a:p>
          <a:p>
            <a:pPr lvl="1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Expressed in absolute value (₹ Crore) and percentage terms (% of Net Sales).</a:t>
            </a:r>
          </a:p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Significance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- Provides a plant-specific lens for </a:t>
            </a:r>
            <a:r>
              <a:rPr lang="en-IN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/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- Helps identify whether </a:t>
            </a:r>
            <a:r>
              <a:rPr lang="en-IN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 operations are generating adequate returns after covering both </a:t>
            </a:r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variable and fixed factory expenses</a:t>
            </a:r>
            <a:r>
              <a:rPr lang="en-IN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854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B09B9-B88E-4935-F5D2-929B8F15F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BD63C7EB-00AA-4702-879A-557435B5A98C}"/>
              </a:ext>
            </a:extLst>
          </p:cNvPr>
          <p:cNvSpPr txBox="1"/>
          <p:nvPr/>
        </p:nvSpPr>
        <p:spPr>
          <a:xfrm>
            <a:off x="297841" y="212860"/>
            <a:ext cx="86823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Module 5 : Corporate Expense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B98A3-199D-30E3-D2A4-950BE2F5D949}"/>
              </a:ext>
            </a:extLst>
          </p:cNvPr>
          <p:cNvSpPr txBox="1"/>
          <p:nvPr/>
        </p:nvSpPr>
        <p:spPr>
          <a:xfrm>
            <a:off x="297841" y="982639"/>
            <a:ext cx="116166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Corporate Expense: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Corporate Expenses represent the overheads and indirect costs incurred at the corporate/head office level that are not directly linked to a specific plant or product line but are necessary for running the business.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Components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 Corporate Expense Payroll, Corporate Expense Others, Corporate Income.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Data Source in File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b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	Likely based on SAP or manual entries, consolidated at the corporate level.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Purpose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These expenses are fixed in nature and must be absorbed from the margins generated at the factory level (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DC0AD-7BC5-573C-1A0D-FB0AF04EBACC}"/>
              </a:ext>
            </a:extLst>
          </p:cNvPr>
          <p:cNvSpPr txBox="1"/>
          <p:nvPr/>
        </p:nvSpPr>
        <p:spPr>
          <a:xfrm>
            <a:off x="297841" y="2798521"/>
            <a:ext cx="114119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EBITDA: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EBITDA stands for Earnings Before Interest, Taxes, Depreciation, and Amortization.</a:t>
            </a:r>
            <a:b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It measures the operational profitability of the business, excluding non-operating and non-cash expenses.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Formula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	EBITDA=Margin at Plant Level (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)−Corporate Expenses</a:t>
            </a:r>
          </a:p>
          <a:p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Purpose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Shows the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true operating performance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of the company.</a:t>
            </a:r>
          </a:p>
          <a:p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50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1C05D-1C87-95E4-CBCB-4EFABFD88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B75F8588-FEAA-FB14-5AC8-5269842A6095}"/>
              </a:ext>
            </a:extLst>
          </p:cNvPr>
          <p:cNvSpPr txBox="1"/>
          <p:nvPr/>
        </p:nvSpPr>
        <p:spPr>
          <a:xfrm>
            <a:off x="2305102" y="2931045"/>
            <a:ext cx="578958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Value Proposition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8627095-A9B6-06F6-0D44-A5CC71D5DC4B}"/>
              </a:ext>
            </a:extLst>
          </p:cNvPr>
          <p:cNvSpPr txBox="1">
            <a:spLocks/>
          </p:cNvSpPr>
          <p:nvPr/>
        </p:nvSpPr>
        <p:spPr>
          <a:xfrm>
            <a:off x="659223" y="2931045"/>
            <a:ext cx="1645879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</a:rPr>
              <a:t>3.</a:t>
            </a:r>
            <a:endParaRPr lang="en-IN" b="1" dirty="0">
              <a:solidFill>
                <a:srgbClr val="102A68"/>
              </a:solidFill>
              <a:latin typeface="Segoe UI" panose="020B0502040204020203" pitchFamily="34" charset="0"/>
              <a:ea typeface="Red Hat Display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A1A20F-F167-0BED-1860-504F4CF59428}"/>
              </a:ext>
            </a:extLst>
          </p:cNvPr>
          <p:cNvCxnSpPr/>
          <p:nvPr/>
        </p:nvCxnSpPr>
        <p:spPr>
          <a:xfrm>
            <a:off x="1789468" y="2351072"/>
            <a:ext cx="0" cy="174507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B36A-F590-6452-C693-722271CC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8866F30-D448-B243-49B7-C750AAC11F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119373"/>
              </p:ext>
            </p:extLst>
          </p:nvPr>
        </p:nvGraphicFramePr>
        <p:xfrm>
          <a:off x="3043004" y="887104"/>
          <a:ext cx="8944398" cy="527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D008534-ABA7-5BA6-6551-A954399C3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600" y="2330587"/>
            <a:ext cx="2313748" cy="1536875"/>
          </a:xfrm>
          <a:prstGeom prst="rect">
            <a:avLst/>
          </a:prstGeom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2EEF91A3-53F6-CA3A-E496-5DAD2881F89A}"/>
              </a:ext>
            </a:extLst>
          </p:cNvPr>
          <p:cNvSpPr txBox="1"/>
          <p:nvPr/>
        </p:nvSpPr>
        <p:spPr>
          <a:xfrm>
            <a:off x="297841" y="212860"/>
            <a:ext cx="86823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15501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6478F-3E9E-256C-0356-88ECD9A4D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76929375-C3CA-BB4E-AEF0-092B9E432E87}"/>
              </a:ext>
            </a:extLst>
          </p:cNvPr>
          <p:cNvSpPr txBox="1"/>
          <p:nvPr/>
        </p:nvSpPr>
        <p:spPr>
          <a:xfrm>
            <a:off x="2305102" y="2931045"/>
            <a:ext cx="578958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Technical Approach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6FBF04-D6AA-9EA4-C7F8-BE3A07561200}"/>
              </a:ext>
            </a:extLst>
          </p:cNvPr>
          <p:cNvSpPr txBox="1">
            <a:spLocks/>
          </p:cNvSpPr>
          <p:nvPr/>
        </p:nvSpPr>
        <p:spPr>
          <a:xfrm>
            <a:off x="659223" y="2931045"/>
            <a:ext cx="1645879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</a:rPr>
              <a:t>4.</a:t>
            </a:r>
            <a:endParaRPr lang="en-IN" b="1" dirty="0">
              <a:solidFill>
                <a:srgbClr val="102A68"/>
              </a:solidFill>
              <a:latin typeface="Segoe UI" panose="020B0502040204020203" pitchFamily="34" charset="0"/>
              <a:ea typeface="Red Hat Display"/>
              <a:cs typeface="Segoe UI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7C5D4E-520E-0249-EF9A-9435CBFABB39}"/>
              </a:ext>
            </a:extLst>
          </p:cNvPr>
          <p:cNvCxnSpPr/>
          <p:nvPr/>
        </p:nvCxnSpPr>
        <p:spPr>
          <a:xfrm>
            <a:off x="1789468" y="2351072"/>
            <a:ext cx="0" cy="174507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65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907393" y="5039579"/>
            <a:ext cx="8118608" cy="1251258"/>
          </a:xfrm>
          <a:prstGeom prst="rect">
            <a:avLst/>
          </a:prstGeom>
          <a:solidFill>
            <a:schemeClr val="bg1"/>
          </a:solidFill>
          <a:ln w="28575">
            <a:solidFill>
              <a:srgbClr val="3384B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BD71AB-4A74-D745-B1AD-0CA3A863D425}"/>
              </a:ext>
            </a:extLst>
          </p:cNvPr>
          <p:cNvSpPr txBox="1"/>
          <p:nvPr/>
        </p:nvSpPr>
        <p:spPr>
          <a:xfrm>
            <a:off x="5315222" y="5204840"/>
            <a:ext cx="2038144" cy="50659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63">
              <a:defRPr/>
            </a:pPr>
            <a:r>
              <a:rPr lang="en-IN" dirty="0">
                <a:solidFill>
                  <a:srgbClr val="FFFFFF"/>
                </a:solidFill>
              </a:rPr>
              <a:t>tcgmcube™ System &amp; Data Management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1B9E27-D621-2248-93AF-71FB988FC70D}"/>
              </a:ext>
            </a:extLst>
          </p:cNvPr>
          <p:cNvSpPr txBox="1"/>
          <p:nvPr/>
        </p:nvSpPr>
        <p:spPr>
          <a:xfrm>
            <a:off x="2112803" y="5790139"/>
            <a:ext cx="1449259" cy="338554"/>
          </a:xfrm>
          <a:prstGeom prst="rect">
            <a:avLst/>
          </a:prstGeom>
          <a:solidFill>
            <a:schemeClr val="bg1"/>
          </a:solidFill>
          <a:ln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63">
              <a:defRPr/>
            </a:pPr>
            <a:r>
              <a:rPr lang="en-IN" dirty="0">
                <a:solidFill>
                  <a:prstClr val="black"/>
                </a:solidFill>
              </a:rPr>
              <a:t>Access Control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DA458B-2807-924E-81AF-0C747A0F69CD}"/>
              </a:ext>
            </a:extLst>
          </p:cNvPr>
          <p:cNvSpPr txBox="1"/>
          <p:nvPr/>
        </p:nvSpPr>
        <p:spPr>
          <a:xfrm>
            <a:off x="2112803" y="5345092"/>
            <a:ext cx="1449259" cy="338554"/>
          </a:xfrm>
          <a:prstGeom prst="rect">
            <a:avLst/>
          </a:prstGeom>
          <a:solidFill>
            <a:schemeClr val="bg1"/>
          </a:solidFill>
          <a:ln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63">
              <a:defRPr/>
            </a:pPr>
            <a:r>
              <a:rPr lang="en-IN" dirty="0">
                <a:solidFill>
                  <a:prstClr val="black"/>
                </a:solidFill>
              </a:rPr>
              <a:t>Data Profiling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F6253F-5906-3347-8ADA-675F66F0CCD5}"/>
              </a:ext>
            </a:extLst>
          </p:cNvPr>
          <p:cNvSpPr txBox="1"/>
          <p:nvPr/>
        </p:nvSpPr>
        <p:spPr>
          <a:xfrm>
            <a:off x="3703462" y="5345092"/>
            <a:ext cx="1449259" cy="338554"/>
          </a:xfrm>
          <a:prstGeom prst="rect">
            <a:avLst/>
          </a:prstGeom>
          <a:solidFill>
            <a:schemeClr val="bg1"/>
          </a:solidFill>
          <a:ln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63">
              <a:defRPr/>
            </a:pPr>
            <a:r>
              <a:rPr lang="en-IN" dirty="0">
                <a:solidFill>
                  <a:prstClr val="black"/>
                </a:solidFill>
              </a:rPr>
              <a:t>Auditing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9C4D59-D278-AF47-A8E4-9AEC63F43293}"/>
              </a:ext>
            </a:extLst>
          </p:cNvPr>
          <p:cNvSpPr txBox="1"/>
          <p:nvPr/>
        </p:nvSpPr>
        <p:spPr>
          <a:xfrm>
            <a:off x="8512418" y="5345092"/>
            <a:ext cx="1425033" cy="338554"/>
          </a:xfrm>
          <a:prstGeom prst="rect">
            <a:avLst/>
          </a:prstGeom>
          <a:solidFill>
            <a:schemeClr val="bg1"/>
          </a:solidFill>
          <a:ln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63">
              <a:defRPr/>
            </a:pPr>
            <a:r>
              <a:rPr lang="en-IN" dirty="0">
                <a:solidFill>
                  <a:prstClr val="black"/>
                </a:solidFill>
              </a:rPr>
              <a:t>Metadata Mgmt.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5F6ECED-AB2C-FB45-AB30-B10631CAA52D}"/>
              </a:ext>
            </a:extLst>
          </p:cNvPr>
          <p:cNvSpPr txBox="1"/>
          <p:nvPr/>
        </p:nvSpPr>
        <p:spPr>
          <a:xfrm>
            <a:off x="6907532" y="5801290"/>
            <a:ext cx="1449259" cy="338554"/>
          </a:xfrm>
          <a:prstGeom prst="rect">
            <a:avLst/>
          </a:prstGeom>
          <a:solidFill>
            <a:schemeClr val="bg1"/>
          </a:solidFill>
          <a:ln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63">
              <a:defRPr/>
            </a:pPr>
            <a:r>
              <a:rPr lang="en-IN" dirty="0">
                <a:solidFill>
                  <a:prstClr val="black"/>
                </a:solidFill>
              </a:rPr>
              <a:t>License Mgmt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202E9-C2BE-7540-989A-C856B90127EC}"/>
              </a:ext>
            </a:extLst>
          </p:cNvPr>
          <p:cNvSpPr txBox="1"/>
          <p:nvPr/>
        </p:nvSpPr>
        <p:spPr>
          <a:xfrm>
            <a:off x="8512419" y="5794313"/>
            <a:ext cx="1425033" cy="338554"/>
          </a:xfrm>
          <a:prstGeom prst="rect">
            <a:avLst/>
          </a:prstGeom>
          <a:solidFill>
            <a:schemeClr val="bg1"/>
          </a:solidFill>
          <a:ln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63">
              <a:defRPr/>
            </a:pPr>
            <a:r>
              <a:rPr lang="en-IN" dirty="0">
                <a:solidFill>
                  <a:prstClr val="black"/>
                </a:solidFill>
              </a:rPr>
              <a:t>MDM (basic)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A098ACC-4AAF-BD48-84D3-040242432484}"/>
              </a:ext>
            </a:extLst>
          </p:cNvPr>
          <p:cNvSpPr txBox="1"/>
          <p:nvPr/>
        </p:nvSpPr>
        <p:spPr>
          <a:xfrm>
            <a:off x="3710335" y="5791737"/>
            <a:ext cx="1449259" cy="338554"/>
          </a:xfrm>
          <a:prstGeom prst="rect">
            <a:avLst/>
          </a:prstGeom>
          <a:solidFill>
            <a:schemeClr val="bg1"/>
          </a:solidFill>
          <a:ln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63">
              <a:defRPr/>
            </a:pPr>
            <a:r>
              <a:rPr lang="en-IN" dirty="0">
                <a:solidFill>
                  <a:prstClr val="black"/>
                </a:solidFill>
              </a:rPr>
              <a:t>App Admin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48AE54-D9B0-B243-BFDA-365B233B5A01}"/>
              </a:ext>
            </a:extLst>
          </p:cNvPr>
          <p:cNvSpPr txBox="1"/>
          <p:nvPr/>
        </p:nvSpPr>
        <p:spPr>
          <a:xfrm>
            <a:off x="5315223" y="5793907"/>
            <a:ext cx="1449259" cy="338554"/>
          </a:xfrm>
          <a:prstGeom prst="rect">
            <a:avLst/>
          </a:prstGeom>
          <a:solidFill>
            <a:schemeClr val="bg1"/>
          </a:solidFill>
          <a:ln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63">
              <a:defRPr/>
            </a:pPr>
            <a:r>
              <a:rPr lang="en-IN" dirty="0">
                <a:solidFill>
                  <a:prstClr val="black"/>
                </a:solidFill>
              </a:rPr>
              <a:t>Sys Admin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BD6025-4199-4F9D-A273-292427FD247B}"/>
              </a:ext>
            </a:extLst>
          </p:cNvPr>
          <p:cNvGrpSpPr/>
          <p:nvPr/>
        </p:nvGrpSpPr>
        <p:grpSpPr>
          <a:xfrm>
            <a:off x="1907393" y="1069107"/>
            <a:ext cx="8118608" cy="715387"/>
            <a:chOff x="521031" y="1298169"/>
            <a:chExt cx="9742330" cy="858464"/>
          </a:xfrm>
        </p:grpSpPr>
        <p:sp>
          <p:nvSpPr>
            <p:cNvPr id="43" name="Rectangle 42"/>
            <p:cNvSpPr/>
            <p:nvPr/>
          </p:nvSpPr>
          <p:spPr>
            <a:xfrm>
              <a:off x="521031" y="1298169"/>
              <a:ext cx="9742330" cy="8584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3384B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3">
                <a:defRPr/>
              </a:pPr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6573" y="1511605"/>
              <a:ext cx="4277447" cy="36933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40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363">
                <a:defRPr/>
              </a:pPr>
              <a:r>
                <a:rPr lang="en-IN" dirty="0">
                  <a:solidFill>
                    <a:srgbClr val="FFFFFF"/>
                  </a:solidFill>
                </a:rPr>
                <a:t>Data Lake Map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40034" y="1534917"/>
              <a:ext cx="4471691" cy="36933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40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363">
                <a:defRPr/>
              </a:pPr>
              <a:r>
                <a:rPr lang="en-IN" dirty="0">
                  <a:solidFill>
                    <a:srgbClr val="FFFFFF"/>
                  </a:solidFill>
                </a:rPr>
                <a:t>Data Servicing Layer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F981834-C4A1-495D-84E5-21763F9AC287}"/>
              </a:ext>
            </a:extLst>
          </p:cNvPr>
          <p:cNvGrpSpPr/>
          <p:nvPr/>
        </p:nvGrpSpPr>
        <p:grpSpPr>
          <a:xfrm>
            <a:off x="1905979" y="2112058"/>
            <a:ext cx="8124917" cy="2656519"/>
            <a:chOff x="519335" y="2370069"/>
            <a:chExt cx="9749900" cy="31878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3BF8A1F-DD28-4247-A9DC-A9641D30D08A}"/>
                </a:ext>
              </a:extLst>
            </p:cNvPr>
            <p:cNvGrpSpPr/>
            <p:nvPr/>
          </p:nvGrpSpPr>
          <p:grpSpPr>
            <a:xfrm>
              <a:off x="519335" y="2370069"/>
              <a:ext cx="1680322" cy="3187822"/>
              <a:chOff x="493147" y="2475173"/>
              <a:chExt cx="1680322" cy="318782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93147" y="3030006"/>
                <a:ext cx="1680322" cy="1564277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3">
                  <a:defRPr/>
                </a:pPr>
                <a:endParaRPr lang="en-IN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7521" y="3249251"/>
                <a:ext cx="1130225" cy="498235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9787" y="3815602"/>
                <a:ext cx="1185694" cy="617628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</p:pic>
          <p:sp>
            <p:nvSpPr>
              <p:cNvPr id="8" name="Rectangle 7"/>
              <p:cNvSpPr/>
              <p:nvPr/>
            </p:nvSpPr>
            <p:spPr>
              <a:xfrm>
                <a:off x="493147" y="4818489"/>
                <a:ext cx="1680322" cy="844506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3">
                  <a:defRPr/>
                </a:pPr>
                <a:endParaRPr lang="en-IN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54425" y="5001766"/>
                <a:ext cx="957767" cy="456724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493147" y="2475173"/>
                <a:ext cx="1680322" cy="33239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bg1"/>
                    </a:solidFill>
                  </a:defRPr>
                </a:lvl1pPr>
              </a:lstStyle>
              <a:p>
                <a:pPr defTabSz="914363">
                  <a:defRPr/>
                </a:pPr>
                <a:r>
                  <a:rPr lang="en-IN" dirty="0">
                    <a:solidFill>
                      <a:prstClr val="white"/>
                    </a:solidFill>
                  </a:rPr>
                  <a:t>Ingest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5B51294-06CA-41D1-B29A-B59FFC44C964}"/>
                </a:ext>
              </a:extLst>
            </p:cNvPr>
            <p:cNvGrpSpPr/>
            <p:nvPr/>
          </p:nvGrpSpPr>
          <p:grpSpPr>
            <a:xfrm>
              <a:off x="7390752" y="2370069"/>
              <a:ext cx="2878483" cy="3187822"/>
              <a:chOff x="7390752" y="2475173"/>
              <a:chExt cx="2878483" cy="3187822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390760" y="3013864"/>
                <a:ext cx="2878475" cy="26491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3384B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3">
                  <a:defRPr/>
                </a:pPr>
                <a:endParaRPr lang="en-IN" dirty="0">
                  <a:solidFill>
                    <a:srgbClr val="5B9BD5"/>
                  </a:solidFill>
                </a:endParaRPr>
              </a:p>
              <a:p>
                <a:pPr algn="ctr" defTabSz="914363">
                  <a:defRPr/>
                </a:pPr>
                <a:endParaRPr lang="en-IN" dirty="0">
                  <a:solidFill>
                    <a:srgbClr val="5B9BD5"/>
                  </a:solidFill>
                </a:endParaRPr>
              </a:p>
              <a:p>
                <a:pPr algn="ctr" defTabSz="914363">
                  <a:defRPr/>
                </a:pPr>
                <a:endParaRPr lang="en-IN" dirty="0">
                  <a:solidFill>
                    <a:srgbClr val="5B9BD5"/>
                  </a:solidFill>
                </a:endParaRPr>
              </a:p>
              <a:p>
                <a:pPr algn="ctr" defTabSz="914363">
                  <a:defRPr/>
                </a:pPr>
                <a:endParaRPr lang="en-IN" dirty="0">
                  <a:solidFill>
                    <a:srgbClr val="5B9BD5"/>
                  </a:solidFill>
                </a:endParaRPr>
              </a:p>
              <a:p>
                <a:pPr algn="ctr" defTabSz="914363">
                  <a:defRPr/>
                </a:pPr>
                <a:endParaRPr lang="en-IN" dirty="0">
                  <a:solidFill>
                    <a:srgbClr val="5B9BD5"/>
                  </a:solidFill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6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83318" y="3718761"/>
                <a:ext cx="2617202" cy="688738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30123" y="4808242"/>
                <a:ext cx="1130225" cy="498235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8833443" y="4908794"/>
                <a:ext cx="1357256" cy="332399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txBody>
              <a:bodyPr wrap="square" rtlCol="0">
                <a:spAutoFit/>
              </a:bodyPr>
              <a:lstStyle/>
              <a:p>
                <a:pPr defTabSz="914363">
                  <a:defRPr/>
                </a:pPr>
                <a:r>
                  <a:rPr lang="en-IN" sz="1200" dirty="0">
                    <a:solidFill>
                      <a:prstClr val="black"/>
                    </a:solidFill>
                  </a:rPr>
                  <a:t>Report writer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390752" y="2475173"/>
                <a:ext cx="2878473" cy="33239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bg1"/>
                    </a:solidFill>
                  </a:defRPr>
                </a:lvl1pPr>
              </a:lstStyle>
              <a:p>
                <a:pPr defTabSz="914363">
                  <a:defRPr/>
                </a:pPr>
                <a:r>
                  <a:rPr lang="en-IN" dirty="0">
                    <a:solidFill>
                      <a:prstClr val="white"/>
                    </a:solidFill>
                  </a:rPr>
                  <a:t>Visualize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B5E586B-18CA-4E79-8FCB-F568A911D9C5}"/>
                </a:ext>
              </a:extLst>
            </p:cNvPr>
            <p:cNvGrpSpPr/>
            <p:nvPr/>
          </p:nvGrpSpPr>
          <p:grpSpPr>
            <a:xfrm>
              <a:off x="5326198" y="2370069"/>
              <a:ext cx="1768598" cy="3187731"/>
              <a:chOff x="5340034" y="2475264"/>
              <a:chExt cx="1768598" cy="3187731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5344876" y="3021249"/>
                <a:ext cx="1763756" cy="127877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3384B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3">
                  <a:defRPr/>
                </a:pPr>
                <a:endParaRPr lang="en-IN" dirty="0">
                  <a:solidFill>
                    <a:srgbClr val="5B9BD5"/>
                  </a:solidFill>
                </a:endParaRPr>
              </a:p>
              <a:p>
                <a:pPr algn="ctr" defTabSz="914363">
                  <a:defRPr/>
                </a:pPr>
                <a:r>
                  <a:rPr lang="en-IN" sz="1600" dirty="0">
                    <a:solidFill>
                      <a:srgbClr val="5B9BD5"/>
                    </a:solidFill>
                  </a:rPr>
                  <a:t>Advanced Analytics 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344872" y="2475264"/>
                <a:ext cx="1763756" cy="33239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bg1"/>
                    </a:solidFill>
                  </a:defRPr>
                </a:lvl1pPr>
              </a:lstStyle>
              <a:p>
                <a:pPr defTabSz="914363">
                  <a:defRPr/>
                </a:pPr>
                <a:r>
                  <a:rPr lang="en-IN" dirty="0">
                    <a:solidFill>
                      <a:prstClr val="white"/>
                    </a:solidFill>
                  </a:rPr>
                  <a:t>Analyze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6057D8F-4415-47CE-AD05-069546A70069}"/>
                  </a:ext>
                </a:extLst>
              </p:cNvPr>
              <p:cNvSpPr/>
              <p:nvPr/>
            </p:nvSpPr>
            <p:spPr>
              <a:xfrm>
                <a:off x="5340034" y="4513613"/>
                <a:ext cx="1763756" cy="1149382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3">
                  <a:defRPr/>
                </a:pPr>
                <a:endParaRPr lang="en-IN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B3FE4A6-C1E0-4203-87D3-5682B6004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92737" y="4708280"/>
                <a:ext cx="1185694" cy="617628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F83FCA3-59C3-464F-B74B-C221382A2996}"/>
                </a:ext>
              </a:extLst>
            </p:cNvPr>
            <p:cNvGrpSpPr/>
            <p:nvPr/>
          </p:nvGrpSpPr>
          <p:grpSpPr>
            <a:xfrm>
              <a:off x="2495613" y="2370069"/>
              <a:ext cx="2534629" cy="3187823"/>
              <a:chOff x="2506633" y="2475173"/>
              <a:chExt cx="2534629" cy="3187823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506635" y="3013864"/>
                <a:ext cx="2534627" cy="2649132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63">
                  <a:defRPr/>
                </a:pPr>
                <a:endParaRPr lang="en-IN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7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81696" y="3898326"/>
                <a:ext cx="2023849" cy="647632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2506633" y="2475173"/>
                <a:ext cx="2534628" cy="33239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 b="1">
                    <a:solidFill>
                      <a:schemeClr val="bg1"/>
                    </a:solidFill>
                  </a:defRPr>
                </a:lvl1pPr>
              </a:lstStyle>
              <a:p>
                <a:pPr defTabSz="914363">
                  <a:defRPr/>
                </a:pPr>
                <a:r>
                  <a:rPr lang="en-IN" dirty="0">
                    <a:solidFill>
                      <a:prstClr val="white"/>
                    </a:solidFill>
                  </a:rPr>
                  <a:t>Store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3786A3D-4C31-44A2-B1BC-A1A784CF06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48332" y="3126473"/>
                <a:ext cx="2419200" cy="625618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60C8D447-F057-4D67-9429-133103E92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95583" y="4863022"/>
                <a:ext cx="1334624" cy="462794"/>
              </a:xfrm>
              <a:prstGeom prst="rect">
                <a:avLst/>
              </a:prstGeom>
              <a:solidFill>
                <a:schemeClr val="bg1"/>
              </a:solidFill>
              <a:effectLst/>
            </p:spPr>
          </p:pic>
        </p:grp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37D30B52-88C1-4499-B26B-ED668E4BD2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961" y="2666706"/>
            <a:ext cx="828864" cy="21619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21AFB27-B293-49F0-87F3-47A3934E8536}"/>
              </a:ext>
            </a:extLst>
          </p:cNvPr>
          <p:cNvSpPr txBox="1"/>
          <p:nvPr/>
        </p:nvSpPr>
        <p:spPr>
          <a:xfrm>
            <a:off x="8883179" y="2733888"/>
            <a:ext cx="110500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363">
              <a:defRPr/>
            </a:pPr>
            <a:r>
              <a:rPr lang="en-IN" sz="1200" dirty="0">
                <a:solidFill>
                  <a:prstClr val="black"/>
                </a:solidFill>
              </a:rPr>
              <a:t>Visualization Screens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D0DA2FC-0AF4-4AE4-9C92-5DE8E0E489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250" y="2681220"/>
            <a:ext cx="828864" cy="2161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99C4D59-D278-AF47-A8E4-9AEC63F43293}"/>
              </a:ext>
            </a:extLst>
          </p:cNvPr>
          <p:cNvSpPr txBox="1"/>
          <p:nvPr/>
        </p:nvSpPr>
        <p:spPr>
          <a:xfrm>
            <a:off x="7405609" y="5345091"/>
            <a:ext cx="1018260" cy="331857"/>
          </a:xfrm>
          <a:prstGeom prst="rect">
            <a:avLst/>
          </a:prstGeom>
          <a:solidFill>
            <a:schemeClr val="bg1"/>
          </a:solidFill>
          <a:ln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63">
              <a:defRPr/>
            </a:pPr>
            <a:r>
              <a:rPr lang="en-IN" dirty="0" err="1">
                <a:solidFill>
                  <a:prstClr val="black"/>
                </a:solidFill>
              </a:rPr>
              <a:t>MariaDb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47" name="TextBox 13"/>
          <p:cNvSpPr txBox="1"/>
          <p:nvPr/>
        </p:nvSpPr>
        <p:spPr>
          <a:xfrm>
            <a:off x="407023" y="243263"/>
            <a:ext cx="4829989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Solution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9513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AF9AD-0D21-94DD-EC8D-090D44EB8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92B9631-E31B-3E69-4D82-423DCA2B891C}"/>
              </a:ext>
            </a:extLst>
          </p:cNvPr>
          <p:cNvSpPr/>
          <p:nvPr/>
        </p:nvSpPr>
        <p:spPr>
          <a:xfrm>
            <a:off x="2589550" y="729736"/>
            <a:ext cx="9422568" cy="5491182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E8657F35-F5CC-EE92-D62A-A552C9FCFABD}"/>
              </a:ext>
            </a:extLst>
          </p:cNvPr>
          <p:cNvSpPr txBox="1"/>
          <p:nvPr/>
        </p:nvSpPr>
        <p:spPr>
          <a:xfrm>
            <a:off x="407023" y="243263"/>
            <a:ext cx="568897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High Level Flow diagram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827185C-285E-DCC9-601A-C473F26B49F5}"/>
              </a:ext>
            </a:extLst>
          </p:cNvPr>
          <p:cNvSpPr/>
          <p:nvPr/>
        </p:nvSpPr>
        <p:spPr>
          <a:xfrm>
            <a:off x="179882" y="2043630"/>
            <a:ext cx="1469036" cy="6295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SAP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95E68F-1830-8F3A-5AB9-5B3D9D9E0044}"/>
              </a:ext>
            </a:extLst>
          </p:cNvPr>
          <p:cNvSpPr/>
          <p:nvPr/>
        </p:nvSpPr>
        <p:spPr>
          <a:xfrm>
            <a:off x="156144" y="3764348"/>
            <a:ext cx="1469036" cy="6295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 Webform</a:t>
            </a:r>
            <a:endParaRPr lang="en-IN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B03FD45B-D28F-E94F-C1BC-B61DC78CA33C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1648918" y="2358424"/>
            <a:ext cx="2615784" cy="1512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5052CE9-FDC9-77BA-9E2E-B310BD0F723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2495889" y="2625121"/>
            <a:ext cx="163586" cy="3374041"/>
          </a:xfrm>
          <a:prstGeom prst="bentConnector4">
            <a:avLst>
              <a:gd name="adj1" fmla="val -139743"/>
              <a:gd name="adj2" fmla="val 60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ylinder 23">
            <a:extLst>
              <a:ext uri="{FF2B5EF4-FFF2-40B4-BE49-F238E27FC236}">
                <a16:creationId xmlns:a16="http://schemas.microsoft.com/office/drawing/2014/main" id="{78C9C84E-6CB0-9FE7-6186-7D5D1D4629EC}"/>
              </a:ext>
            </a:extLst>
          </p:cNvPr>
          <p:cNvSpPr/>
          <p:nvPr/>
        </p:nvSpPr>
        <p:spPr>
          <a:xfrm>
            <a:off x="3582649" y="2509630"/>
            <a:ext cx="1364105" cy="171050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EBITDA 360 database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7BFD68-34DD-0F92-7E76-A5CE59C811F7}"/>
              </a:ext>
            </a:extLst>
          </p:cNvPr>
          <p:cNvSpPr txBox="1"/>
          <p:nvPr/>
        </p:nvSpPr>
        <p:spPr>
          <a:xfrm>
            <a:off x="1585505" y="2691134"/>
            <a:ext cx="136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Data ingestion via API,ETL, file upload, RFC, </a:t>
            </a:r>
            <a:r>
              <a:rPr lang="en-US" sz="1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endParaRPr lang="en-I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: Top Corners Snipped 27">
            <a:extLst>
              <a:ext uri="{FF2B5EF4-FFF2-40B4-BE49-F238E27FC236}">
                <a16:creationId xmlns:a16="http://schemas.microsoft.com/office/drawing/2014/main" id="{D97CD8A4-2C00-315A-9DDA-323B5B29468D}"/>
              </a:ext>
            </a:extLst>
          </p:cNvPr>
          <p:cNvSpPr/>
          <p:nvPr/>
        </p:nvSpPr>
        <p:spPr>
          <a:xfrm>
            <a:off x="5151621" y="1048428"/>
            <a:ext cx="2128603" cy="579135"/>
          </a:xfrm>
          <a:prstGeom prst="snip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Rules and Validation Engine</a:t>
            </a:r>
            <a:endParaRPr lang="en-IN" sz="1400" dirty="0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971141E8-D281-E77D-09F4-7EDDD3BF6F85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rot="5400000" flipH="1" flipV="1">
            <a:off x="3951831" y="1650867"/>
            <a:ext cx="1512660" cy="8869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B138C23-6E65-468F-CF9D-9724EE8A67A1}"/>
              </a:ext>
            </a:extLst>
          </p:cNvPr>
          <p:cNvCxnSpPr>
            <a:cxnSpLocks/>
            <a:stCxn id="28" idx="0"/>
            <a:endCxn id="43" idx="2"/>
          </p:cNvCxnSpPr>
          <p:nvPr/>
        </p:nvCxnSpPr>
        <p:spPr>
          <a:xfrm>
            <a:off x="7280224" y="1337996"/>
            <a:ext cx="449076" cy="3142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9ED619D-F40B-0843-2E13-EE0C937F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22" y="1104018"/>
            <a:ext cx="1200318" cy="362001"/>
          </a:xfrm>
          <a:prstGeom prst="rect">
            <a:avLst/>
          </a:prstGeom>
        </p:spPr>
      </p:pic>
      <p:sp>
        <p:nvSpPr>
          <p:cNvPr id="42" name="Rectangle: Single Corner Snipped 41">
            <a:extLst>
              <a:ext uri="{FF2B5EF4-FFF2-40B4-BE49-F238E27FC236}">
                <a16:creationId xmlns:a16="http://schemas.microsoft.com/office/drawing/2014/main" id="{6B189114-1EAB-E318-7B2B-18FEB8CA5745}"/>
              </a:ext>
            </a:extLst>
          </p:cNvPr>
          <p:cNvSpPr/>
          <p:nvPr/>
        </p:nvSpPr>
        <p:spPr>
          <a:xfrm>
            <a:off x="5417684" y="2229299"/>
            <a:ext cx="2128603" cy="476760"/>
          </a:xfrm>
          <a:prstGeom prst="snip1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 and Realization</a:t>
            </a:r>
            <a:endParaRPr lang="en-IN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: Single Corner Snipped 42">
            <a:extLst>
              <a:ext uri="{FF2B5EF4-FFF2-40B4-BE49-F238E27FC236}">
                <a16:creationId xmlns:a16="http://schemas.microsoft.com/office/drawing/2014/main" id="{7B4077A4-A960-902E-2B4D-217CC4BCBF57}"/>
              </a:ext>
            </a:extLst>
          </p:cNvPr>
          <p:cNvSpPr/>
          <p:nvPr/>
        </p:nvSpPr>
        <p:spPr>
          <a:xfrm>
            <a:off x="7729300" y="1397031"/>
            <a:ext cx="3401520" cy="510479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EBITDA 360 Orchestration service</a:t>
            </a:r>
            <a:endParaRPr lang="en-IN" dirty="0"/>
          </a:p>
        </p:txBody>
      </p:sp>
      <p:sp>
        <p:nvSpPr>
          <p:cNvPr id="58" name="Rectangle: Single Corner Snipped 57">
            <a:extLst>
              <a:ext uri="{FF2B5EF4-FFF2-40B4-BE49-F238E27FC236}">
                <a16:creationId xmlns:a16="http://schemas.microsoft.com/office/drawing/2014/main" id="{D8E9EA16-5FDE-D074-3DB5-0162EBE0B0DB}"/>
              </a:ext>
            </a:extLst>
          </p:cNvPr>
          <p:cNvSpPr/>
          <p:nvPr/>
        </p:nvSpPr>
        <p:spPr>
          <a:xfrm>
            <a:off x="5413947" y="2976704"/>
            <a:ext cx="2128603" cy="476761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Raw Material and Melt</a:t>
            </a:r>
            <a:endParaRPr lang="en-IN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: Single Corner Snipped 58">
            <a:extLst>
              <a:ext uri="{FF2B5EF4-FFF2-40B4-BE49-F238E27FC236}">
                <a16:creationId xmlns:a16="http://schemas.microsoft.com/office/drawing/2014/main" id="{668552C2-8CC1-054E-0764-CE0FC6CB53A1}"/>
              </a:ext>
            </a:extLst>
          </p:cNvPr>
          <p:cNvSpPr/>
          <p:nvPr/>
        </p:nvSpPr>
        <p:spPr>
          <a:xfrm>
            <a:off x="5447662" y="3779435"/>
            <a:ext cx="2128603" cy="476760"/>
          </a:xfrm>
          <a:prstGeom prst="snip1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Variable Conversion Cost</a:t>
            </a:r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Single Corner Snipped 59">
            <a:extLst>
              <a:ext uri="{FF2B5EF4-FFF2-40B4-BE49-F238E27FC236}">
                <a16:creationId xmlns:a16="http://schemas.microsoft.com/office/drawing/2014/main" id="{0BD68186-12EA-90D1-3739-7DD8D2CD6FB5}"/>
              </a:ext>
            </a:extLst>
          </p:cNvPr>
          <p:cNvSpPr/>
          <p:nvPr/>
        </p:nvSpPr>
        <p:spPr>
          <a:xfrm>
            <a:off x="5437682" y="4526841"/>
            <a:ext cx="2128603" cy="662182"/>
          </a:xfrm>
          <a:prstGeom prst="snip1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 Conversion Cost</a:t>
            </a:r>
            <a:endParaRPr lang="en-IN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Rectangle: Single Corner Snipped 60">
            <a:extLst>
              <a:ext uri="{FF2B5EF4-FFF2-40B4-BE49-F238E27FC236}">
                <a16:creationId xmlns:a16="http://schemas.microsoft.com/office/drawing/2014/main" id="{64C8CF91-AB2C-FCB0-62CF-592196E001C1}"/>
              </a:ext>
            </a:extLst>
          </p:cNvPr>
          <p:cNvSpPr/>
          <p:nvPr/>
        </p:nvSpPr>
        <p:spPr>
          <a:xfrm>
            <a:off x="5484518" y="5459669"/>
            <a:ext cx="2081767" cy="476760"/>
          </a:xfrm>
          <a:prstGeom prst="snip1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Corporate Expense</a:t>
            </a:r>
            <a:endParaRPr lang="en-IN" sz="14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222E534A-F712-FB6C-7B71-5E54EF0F87F6}"/>
              </a:ext>
            </a:extLst>
          </p:cNvPr>
          <p:cNvCxnSpPr>
            <a:cxnSpLocks/>
            <a:stCxn id="42" idx="3"/>
          </p:cNvCxnSpPr>
          <p:nvPr/>
        </p:nvCxnSpPr>
        <p:spPr>
          <a:xfrm rot="5400000" flipH="1" flipV="1">
            <a:off x="6862075" y="1392072"/>
            <a:ext cx="457138" cy="121731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Arrow: Down 129">
            <a:extLst>
              <a:ext uri="{FF2B5EF4-FFF2-40B4-BE49-F238E27FC236}">
                <a16:creationId xmlns:a16="http://schemas.microsoft.com/office/drawing/2014/main" id="{CA1BD212-76CA-9263-7D4C-F045F65A9D9B}"/>
              </a:ext>
            </a:extLst>
          </p:cNvPr>
          <p:cNvSpPr/>
          <p:nvPr/>
        </p:nvSpPr>
        <p:spPr>
          <a:xfrm>
            <a:off x="6280879" y="2745727"/>
            <a:ext cx="156137" cy="1813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Arrow: Down 130">
            <a:extLst>
              <a:ext uri="{FF2B5EF4-FFF2-40B4-BE49-F238E27FC236}">
                <a16:creationId xmlns:a16="http://schemas.microsoft.com/office/drawing/2014/main" id="{3F006148-1DF4-7C2F-0873-9172E9DE42A8}"/>
              </a:ext>
            </a:extLst>
          </p:cNvPr>
          <p:cNvSpPr/>
          <p:nvPr/>
        </p:nvSpPr>
        <p:spPr>
          <a:xfrm>
            <a:off x="6298369" y="3527714"/>
            <a:ext cx="156137" cy="1813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E7580F20-43C6-7A45-825C-B53E8F4BD58F}"/>
              </a:ext>
            </a:extLst>
          </p:cNvPr>
          <p:cNvSpPr/>
          <p:nvPr/>
        </p:nvSpPr>
        <p:spPr>
          <a:xfrm>
            <a:off x="6270889" y="4294706"/>
            <a:ext cx="156137" cy="1813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Arrow: Down 132">
            <a:extLst>
              <a:ext uri="{FF2B5EF4-FFF2-40B4-BE49-F238E27FC236}">
                <a16:creationId xmlns:a16="http://schemas.microsoft.com/office/drawing/2014/main" id="{7DB9E317-34A5-4B02-24AE-D55DC7CB2937}"/>
              </a:ext>
            </a:extLst>
          </p:cNvPr>
          <p:cNvSpPr/>
          <p:nvPr/>
        </p:nvSpPr>
        <p:spPr>
          <a:xfrm>
            <a:off x="6273389" y="5226592"/>
            <a:ext cx="156137" cy="1813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8CFD886B-2331-6B8B-641E-70A33988418B}"/>
              </a:ext>
            </a:extLst>
          </p:cNvPr>
          <p:cNvSpPr/>
          <p:nvPr/>
        </p:nvSpPr>
        <p:spPr>
          <a:xfrm>
            <a:off x="7613121" y="2409193"/>
            <a:ext cx="590259" cy="18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802D3565-A33C-6B9A-3584-4A7213398A5B}"/>
              </a:ext>
            </a:extLst>
          </p:cNvPr>
          <p:cNvSpPr/>
          <p:nvPr/>
        </p:nvSpPr>
        <p:spPr>
          <a:xfrm>
            <a:off x="7613121" y="3160492"/>
            <a:ext cx="590259" cy="18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Arrow: Right 135">
            <a:extLst>
              <a:ext uri="{FF2B5EF4-FFF2-40B4-BE49-F238E27FC236}">
                <a16:creationId xmlns:a16="http://schemas.microsoft.com/office/drawing/2014/main" id="{F6710E4D-460D-73AC-4AD2-7D44462BCDC7}"/>
              </a:ext>
            </a:extLst>
          </p:cNvPr>
          <p:cNvSpPr/>
          <p:nvPr/>
        </p:nvSpPr>
        <p:spPr>
          <a:xfrm>
            <a:off x="7624996" y="3911791"/>
            <a:ext cx="590259" cy="18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B8C975BC-0A32-21FC-EDB5-72F64D1A32C9}"/>
              </a:ext>
            </a:extLst>
          </p:cNvPr>
          <p:cNvSpPr/>
          <p:nvPr/>
        </p:nvSpPr>
        <p:spPr>
          <a:xfrm>
            <a:off x="7625641" y="4791878"/>
            <a:ext cx="590259" cy="18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9ED15560-2784-A15B-DA46-B3F4C0C026FD}"/>
              </a:ext>
            </a:extLst>
          </p:cNvPr>
          <p:cNvSpPr/>
          <p:nvPr/>
        </p:nvSpPr>
        <p:spPr>
          <a:xfrm>
            <a:off x="7624995" y="5581213"/>
            <a:ext cx="590259" cy="18150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AE231BB-23FA-7F71-176D-2723BFC7A140}"/>
              </a:ext>
            </a:extLst>
          </p:cNvPr>
          <p:cNvSpPr txBox="1"/>
          <p:nvPr/>
        </p:nvSpPr>
        <p:spPr>
          <a:xfrm>
            <a:off x="8307038" y="23214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 Sales</a:t>
            </a:r>
            <a:endParaRPr lang="en-IN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89A6103-3C5B-8A67-FBF8-C9E9049F26C5}"/>
              </a:ext>
            </a:extLst>
          </p:cNvPr>
          <p:cNvSpPr txBox="1"/>
          <p:nvPr/>
        </p:nvSpPr>
        <p:spPr>
          <a:xfrm>
            <a:off x="8307038" y="306939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Gross Margin</a:t>
            </a:r>
            <a:endParaRPr lang="en-IN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1B5CC0B-E046-3969-A4B2-C7CD0D9ED9C3}"/>
              </a:ext>
            </a:extLst>
          </p:cNvPr>
          <p:cNvSpPr txBox="1"/>
          <p:nvPr/>
        </p:nvSpPr>
        <p:spPr>
          <a:xfrm>
            <a:off x="8337016" y="38198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Contribution</a:t>
            </a:r>
            <a:endParaRPr lang="en-IN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B052675-2890-180D-9CF4-2523F1F316D4}"/>
              </a:ext>
            </a:extLst>
          </p:cNvPr>
          <p:cNvSpPr txBox="1"/>
          <p:nvPr/>
        </p:nvSpPr>
        <p:spPr>
          <a:xfrm>
            <a:off x="8337016" y="469796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 at </a:t>
            </a:r>
            <a:r>
              <a:rPr lang="en-US" dirty="0" err="1"/>
              <a:t>Jolwa</a:t>
            </a:r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85D5F96-FBD8-84FE-4F10-1EF6B63B5E9C}"/>
              </a:ext>
            </a:extLst>
          </p:cNvPr>
          <p:cNvSpPr txBox="1"/>
          <p:nvPr/>
        </p:nvSpPr>
        <p:spPr>
          <a:xfrm>
            <a:off x="8307038" y="545944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EBITDA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718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7319809-CDEF-5B79-9E32-416A1C29B27D}"/>
              </a:ext>
            </a:extLst>
          </p:cNvPr>
          <p:cNvSpPr/>
          <p:nvPr/>
        </p:nvSpPr>
        <p:spPr>
          <a:xfrm>
            <a:off x="4333447" y="1719384"/>
            <a:ext cx="7854461" cy="4208486"/>
          </a:xfrm>
          <a:prstGeom prst="rect">
            <a:avLst/>
          </a:prstGeom>
          <a:gradFill flip="none" rotWithShape="1">
            <a:gsLst>
              <a:gs pos="100000">
                <a:srgbClr val="102A68"/>
              </a:gs>
              <a:gs pos="38000">
                <a:srgbClr val="057F61">
                  <a:shade val="67500"/>
                  <a:satMod val="115000"/>
                </a:srgbClr>
              </a:gs>
              <a:gs pos="100000">
                <a:srgbClr val="057F61">
                  <a:shade val="100000"/>
                  <a:satMod val="115000"/>
                </a:srgbClr>
              </a:gs>
            </a:gsLst>
            <a:lin ang="600000" scaled="0"/>
            <a:tileRect/>
          </a:gra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4D140CA9-F528-24D0-29D2-2054261D8D13}"/>
              </a:ext>
            </a:extLst>
          </p:cNvPr>
          <p:cNvSpPr txBox="1"/>
          <p:nvPr/>
        </p:nvSpPr>
        <p:spPr>
          <a:xfrm>
            <a:off x="3212996" y="757639"/>
            <a:ext cx="5669153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47"/>
              </a:lnSpc>
            </a:pPr>
            <a:r>
              <a:rPr lang="en-US" sz="4000" b="1" dirty="0">
                <a:solidFill>
                  <a:srgbClr val="000000"/>
                </a:solidFill>
                <a:latin typeface="Segoe UI"/>
                <a:ea typeface="Red Hat Display" panose="02010303040201060303" pitchFamily="2" charset="0"/>
                <a:cs typeface="Segoe UI"/>
                <a:sym typeface="Red Hat Display Bold"/>
              </a:rPr>
              <a:t>Table of Contents</a:t>
            </a:r>
            <a:endParaRPr lang="en-US" sz="4000" b="1" dirty="0">
              <a:latin typeface="Segoe UI"/>
              <a:ea typeface="Calibri" panose="020F0502020204030204"/>
              <a:cs typeface="Segoe UI"/>
            </a:endParaRPr>
          </a:p>
        </p:txBody>
      </p:sp>
      <p:pic>
        <p:nvPicPr>
          <p:cNvPr id="4" name="Picture 3" descr="A hand holding a globe&#10;&#10;AI-generated content may be incorrect.">
            <a:extLst>
              <a:ext uri="{FF2B5EF4-FFF2-40B4-BE49-F238E27FC236}">
                <a16:creationId xmlns:a16="http://schemas.microsoft.com/office/drawing/2014/main" id="{A189638D-5922-A1E8-C933-C5B045DB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22" t="14096" r="16207" b="24544"/>
          <a:stretch/>
        </p:blipFill>
        <p:spPr>
          <a:xfrm>
            <a:off x="-1477" y="1719384"/>
            <a:ext cx="4334924" cy="4208486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3F675B2D-46AC-F5D2-9F76-8C926C7530CF}"/>
              </a:ext>
            </a:extLst>
          </p:cNvPr>
          <p:cNvSpPr txBox="1"/>
          <p:nvPr/>
        </p:nvSpPr>
        <p:spPr>
          <a:xfrm>
            <a:off x="4812363" y="2649911"/>
            <a:ext cx="247041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"/>
              </a:rPr>
              <a:t>Project Overview</a:t>
            </a: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5C9C2D50-6F8F-D69B-3125-510C14FC5C2D}"/>
              </a:ext>
            </a:extLst>
          </p:cNvPr>
          <p:cNvSpPr txBox="1"/>
          <p:nvPr/>
        </p:nvSpPr>
        <p:spPr>
          <a:xfrm>
            <a:off x="7552140" y="2691873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 Bold"/>
              </a:rPr>
              <a:t>01</a:t>
            </a:r>
          </a:p>
        </p:txBody>
      </p:sp>
      <p:sp>
        <p:nvSpPr>
          <p:cNvPr id="14" name="AutoShape 10">
            <a:extLst>
              <a:ext uri="{FF2B5EF4-FFF2-40B4-BE49-F238E27FC236}">
                <a16:creationId xmlns:a16="http://schemas.microsoft.com/office/drawing/2014/main" id="{23818C79-595F-CBB0-A821-F9E0BF7B5170}"/>
              </a:ext>
            </a:extLst>
          </p:cNvPr>
          <p:cNvSpPr/>
          <p:nvPr/>
        </p:nvSpPr>
        <p:spPr>
          <a:xfrm>
            <a:off x="4821328" y="3215880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53367009-CDA7-00EE-901D-15C7C183C0FB}"/>
              </a:ext>
            </a:extLst>
          </p:cNvPr>
          <p:cNvSpPr txBox="1"/>
          <p:nvPr/>
        </p:nvSpPr>
        <p:spPr>
          <a:xfrm>
            <a:off x="4812365" y="3410491"/>
            <a:ext cx="275444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"/>
              </a:rPr>
              <a:t>Our Understanding of the Scope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CF060A29-9F79-036D-6595-701CADF27D78}"/>
              </a:ext>
            </a:extLst>
          </p:cNvPr>
          <p:cNvSpPr txBox="1"/>
          <p:nvPr/>
        </p:nvSpPr>
        <p:spPr>
          <a:xfrm>
            <a:off x="7566814" y="3399448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 Bold"/>
              </a:rPr>
              <a:t>02</a:t>
            </a: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76E03E93-1BFE-DE3C-550A-E8375236DFFF}"/>
              </a:ext>
            </a:extLst>
          </p:cNvPr>
          <p:cNvSpPr/>
          <p:nvPr/>
        </p:nvSpPr>
        <p:spPr>
          <a:xfrm>
            <a:off x="4736363" y="4202116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65451903-1C82-827A-87C8-A02050EEAA4B}"/>
              </a:ext>
            </a:extLst>
          </p:cNvPr>
          <p:cNvSpPr txBox="1"/>
          <p:nvPr/>
        </p:nvSpPr>
        <p:spPr>
          <a:xfrm>
            <a:off x="7538561" y="4340187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 Bold"/>
              </a:rPr>
              <a:t>03</a:t>
            </a:r>
          </a:p>
        </p:txBody>
      </p:sp>
      <p:sp>
        <p:nvSpPr>
          <p:cNvPr id="38" name="AutoShape 10">
            <a:extLst>
              <a:ext uri="{FF2B5EF4-FFF2-40B4-BE49-F238E27FC236}">
                <a16:creationId xmlns:a16="http://schemas.microsoft.com/office/drawing/2014/main" id="{30117988-7BEE-ACBF-8D1D-57A5B2AFB686}"/>
              </a:ext>
            </a:extLst>
          </p:cNvPr>
          <p:cNvSpPr/>
          <p:nvPr/>
        </p:nvSpPr>
        <p:spPr>
          <a:xfrm>
            <a:off x="4812364" y="4811544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E7B4D78E-B0E1-1BCF-04D4-74510858C98B}"/>
              </a:ext>
            </a:extLst>
          </p:cNvPr>
          <p:cNvSpPr txBox="1"/>
          <p:nvPr/>
        </p:nvSpPr>
        <p:spPr>
          <a:xfrm>
            <a:off x="8530475" y="2803799"/>
            <a:ext cx="301350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"/>
              </a:rPr>
              <a:t>Assumptions, </a:t>
            </a:r>
          </a:p>
          <a:p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"/>
              </a:rPr>
              <a:t>Dependencies and Exclusions</a:t>
            </a:r>
          </a:p>
        </p:txBody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AC1F0766-1D4F-636E-47C4-5B677C20E71A}"/>
              </a:ext>
            </a:extLst>
          </p:cNvPr>
          <p:cNvSpPr txBox="1"/>
          <p:nvPr/>
        </p:nvSpPr>
        <p:spPr>
          <a:xfrm>
            <a:off x="11202910" y="3102714"/>
            <a:ext cx="46146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 Bold"/>
              </a:rPr>
              <a:t>05</a:t>
            </a:r>
          </a:p>
        </p:txBody>
      </p:sp>
      <p:sp>
        <p:nvSpPr>
          <p:cNvPr id="50" name="AutoShape 10">
            <a:extLst>
              <a:ext uri="{FF2B5EF4-FFF2-40B4-BE49-F238E27FC236}">
                <a16:creationId xmlns:a16="http://schemas.microsoft.com/office/drawing/2014/main" id="{D0C29715-D483-E512-4CA5-9AB1988B626A}"/>
              </a:ext>
            </a:extLst>
          </p:cNvPr>
          <p:cNvSpPr/>
          <p:nvPr/>
        </p:nvSpPr>
        <p:spPr>
          <a:xfrm>
            <a:off x="8398607" y="4028658"/>
            <a:ext cx="3277242" cy="0"/>
          </a:xfrm>
          <a:prstGeom prst="line">
            <a:avLst/>
          </a:prstGeom>
          <a:ln w="19050" cap="flat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DA1F2B65-F759-39A2-B023-49E1F61E0B22}"/>
              </a:ext>
            </a:extLst>
          </p:cNvPr>
          <p:cNvSpPr txBox="1"/>
          <p:nvPr/>
        </p:nvSpPr>
        <p:spPr>
          <a:xfrm>
            <a:off x="4860791" y="4286253"/>
            <a:ext cx="247041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"/>
              </a:rPr>
              <a:t>Value Proposition</a:t>
            </a: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9A03862B-815A-7326-7631-7CB7D2BDC478}"/>
              </a:ext>
            </a:extLst>
          </p:cNvPr>
          <p:cNvSpPr txBox="1"/>
          <p:nvPr/>
        </p:nvSpPr>
        <p:spPr>
          <a:xfrm>
            <a:off x="4821328" y="5061930"/>
            <a:ext cx="247041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"/>
              </a:rPr>
              <a:t>Technical Approach</a:t>
            </a:r>
          </a:p>
        </p:txBody>
      </p:sp>
      <p:sp>
        <p:nvSpPr>
          <p:cNvPr id="9" name="TextBox 22">
            <a:extLst>
              <a:ext uri="{FF2B5EF4-FFF2-40B4-BE49-F238E27FC236}">
                <a16:creationId xmlns:a16="http://schemas.microsoft.com/office/drawing/2014/main" id="{188B2A7A-F7B8-83E5-975C-762627A9C269}"/>
              </a:ext>
            </a:extLst>
          </p:cNvPr>
          <p:cNvSpPr txBox="1"/>
          <p:nvPr/>
        </p:nvSpPr>
        <p:spPr>
          <a:xfrm flipH="1">
            <a:off x="7218934" y="5111698"/>
            <a:ext cx="121387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Red Hat Display Bold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1019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84975-258E-449D-09C0-FFFC4F9F4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517C09-6054-1542-2AC7-0735F6F4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94" y="1144776"/>
            <a:ext cx="7088997" cy="3639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BEB360-F183-859A-EA8A-25D03D7CF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94" y="5127354"/>
            <a:ext cx="7088997" cy="11717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6302D8-5442-E37F-4A5C-15CD21605FA8}"/>
              </a:ext>
            </a:extLst>
          </p:cNvPr>
          <p:cNvSpPr txBox="1"/>
          <p:nvPr/>
        </p:nvSpPr>
        <p:spPr>
          <a:xfrm>
            <a:off x="391094" y="4783834"/>
            <a:ext cx="128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……..</a:t>
            </a:r>
            <a:endParaRPr lang="en-IN" dirty="0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B02EC753-6A30-2375-020B-28EBB369AFF4}"/>
              </a:ext>
            </a:extLst>
          </p:cNvPr>
          <p:cNvSpPr txBox="1"/>
          <p:nvPr/>
        </p:nvSpPr>
        <p:spPr>
          <a:xfrm>
            <a:off x="407023" y="243263"/>
            <a:ext cx="568897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Landing Screen - Illustrative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E2923-813F-7D4B-C7CC-E7A87466A877}"/>
              </a:ext>
            </a:extLst>
          </p:cNvPr>
          <p:cNvSpPr txBox="1"/>
          <p:nvPr/>
        </p:nvSpPr>
        <p:spPr>
          <a:xfrm>
            <a:off x="8079698" y="1644513"/>
            <a:ext cx="38374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Landing page (L0) will give a daily view of all components catering to the EBITDA for all products categories like Chips, POY, FDY, DTY, ACY, ATY, DW, SZ, Mono, Others.</a:t>
            </a:r>
          </a:p>
          <a:p>
            <a:endParaRPr lang="en-US" dirty="0"/>
          </a:p>
          <a:p>
            <a:r>
              <a:rPr lang="en-US" dirty="0"/>
              <a:t>On click of any particulars for a Product Category, a detailed screen (L1) will be available to give details for the particular like Sales Qty Domestic for all SKUs within that Product Category.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7182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/>
          <p:cNvSpPr txBox="1"/>
          <p:nvPr/>
        </p:nvSpPr>
        <p:spPr>
          <a:xfrm>
            <a:off x="2305102" y="2931045"/>
            <a:ext cx="898635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Assumption, Dependencies and Exclusions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59223" y="2931045"/>
            <a:ext cx="1645879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</a:rPr>
              <a:t>5</a:t>
            </a:r>
            <a:r>
              <a:rPr lang="en-US" b="1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</a:rPr>
              <a:t>.</a:t>
            </a:r>
            <a:endParaRPr lang="en-IN" b="1" dirty="0">
              <a:solidFill>
                <a:srgbClr val="102A68"/>
              </a:solidFill>
              <a:latin typeface="Segoe UI" panose="020B0502040204020203" pitchFamily="34" charset="0"/>
              <a:ea typeface="Red Hat Display"/>
              <a:cs typeface="Segoe UI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89468" y="2351072"/>
            <a:ext cx="0" cy="174507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61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/>
          <p:cNvSpPr txBox="1"/>
          <p:nvPr/>
        </p:nvSpPr>
        <p:spPr>
          <a:xfrm>
            <a:off x="420872" y="243263"/>
            <a:ext cx="732380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Assumptions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0011FF-71AD-D101-E567-A035A1BF28AC}"/>
              </a:ext>
            </a:extLst>
          </p:cNvPr>
          <p:cNvSpPr/>
          <p:nvPr/>
        </p:nvSpPr>
        <p:spPr>
          <a:xfrm>
            <a:off x="407022" y="959186"/>
            <a:ext cx="11589359" cy="57554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Data Availability 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All required inputs (Sales, Freight, Raw Material Costs, Corporate Expenses, etc.) will be available in structured digital format. The EBITDA calculation will be shown at Current Date – 2 basis.</a:t>
            </a:r>
            <a:endParaRPr lang="en-US" sz="1400" b="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Business Rules: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Standard EBITDA and related calculation logic is agreed and will not change frequently.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System Integration 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Integration with SAP and other systems like S&amp;OP will be done via API, RFC function</a:t>
            </a: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. GM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IT team will be owners of development within the SAP system. TCG Digital will integrate with the corresponding RFC functions to fetch data from SAP.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Data fetch from SAP 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Data to be fetched based on creation date in SAP but reporting will be on Posting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COGS and COGM 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COGS will be calculated from COGM available in SAP + current cost of manufacturing of specific SKU.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EBITDA application will fetch required information from S&amp;OP application and will calculate the projected EBITDA. So, the projected feature will be delivered post Go-Live of S&amp;OP module.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One EBITDA Dashboard will be provided, including a drill-down page at SKU level with excel download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Two training sessions have been considered during UAT stage.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66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17027-88ED-167F-BFFC-CFAD1EA92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>
            <a:extLst>
              <a:ext uri="{FF2B5EF4-FFF2-40B4-BE49-F238E27FC236}">
                <a16:creationId xmlns:a16="http://schemas.microsoft.com/office/drawing/2014/main" id="{AF1E22E7-B20D-03EE-D969-40752CDB94A3}"/>
              </a:ext>
            </a:extLst>
          </p:cNvPr>
          <p:cNvSpPr txBox="1"/>
          <p:nvPr/>
        </p:nvSpPr>
        <p:spPr>
          <a:xfrm>
            <a:off x="420872" y="243263"/>
            <a:ext cx="732380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01FF8B-DBB3-0C2B-75DC-AA21AC41849A}"/>
              </a:ext>
            </a:extLst>
          </p:cNvPr>
          <p:cNvSpPr/>
          <p:nvPr/>
        </p:nvSpPr>
        <p:spPr>
          <a:xfrm>
            <a:off x="407023" y="959186"/>
            <a:ext cx="10730708" cy="230832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Data Flow 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Timely extraction and upload of raw material cost, VCC, FC Conversion, and Corporate Expenses </a:t>
            </a:r>
            <a:endParaRPr lang="en-US" sz="1400" b="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Human Input: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Manual updates (e.g. Ocean Freight, Corporate Expenses) need to be validated and approved before final EBITDA computation.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Source System: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SAP will be the primary source of data. Manual webform will be provided where SAP is not updated as per expectation.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66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2E91D-21E4-6DEF-22CC-A49A4D23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>
            <a:extLst>
              <a:ext uri="{FF2B5EF4-FFF2-40B4-BE49-F238E27FC236}">
                <a16:creationId xmlns:a16="http://schemas.microsoft.com/office/drawing/2014/main" id="{5859EF13-A9EB-13C6-585B-FD3017034BEF}"/>
              </a:ext>
            </a:extLst>
          </p:cNvPr>
          <p:cNvSpPr txBox="1"/>
          <p:nvPr/>
        </p:nvSpPr>
        <p:spPr>
          <a:xfrm>
            <a:off x="420872" y="243263"/>
            <a:ext cx="732380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Exclusions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D645C-3BB5-062F-A40B-75FDA386E32C}"/>
              </a:ext>
            </a:extLst>
          </p:cNvPr>
          <p:cNvSpPr/>
          <p:nvPr/>
        </p:nvSpPr>
        <p:spPr>
          <a:xfrm>
            <a:off x="407023" y="959186"/>
            <a:ext cx="10730708" cy="304698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SAP write back is not in scope.</a:t>
            </a:r>
            <a:endParaRPr lang="en-US" sz="1400" b="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solution focuses on actual and daily/monthly reporting; Demand forecasting or scenario modeling is excluded.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Cleaning or correcting legacy ERP/Excel data is not included; only provided inputs are assumed correct.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Warranty Support is excluded for the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Performance testing has been excluded, as this a reporting-only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VAPT has not been considered, as this is for intranet usage only.</a:t>
            </a:r>
          </a:p>
        </p:txBody>
      </p:sp>
    </p:spTree>
    <p:extLst>
      <p:ext uri="{BB962C8B-B14F-4D97-AF65-F5344CB8AC3E}">
        <p14:creationId xmlns:p14="http://schemas.microsoft.com/office/powerpoint/2010/main" val="2067367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43558" y="0"/>
            <a:ext cx="5547895" cy="6858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oogle Shape;83;p3"/>
          <p:cNvSpPr txBox="1"/>
          <p:nvPr/>
        </p:nvSpPr>
        <p:spPr>
          <a:xfrm>
            <a:off x="312807" y="1550541"/>
            <a:ext cx="6013131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ABOUT TCG DIGITAL</a:t>
            </a:r>
            <a:endParaRPr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Calibri"/>
            </a:endParaRPr>
          </a:p>
          <a:p>
            <a:pPr lvl="0" algn="just"/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TCG Digital is the digital &amp; AI arm of The Chatterjee Group (TCG), a multi-billion dollar conglomerate with a diverse portfolio in Pharmaceuticals, Biotech, Petrochemicals, and Real Estate across the US, EU, and South Asia. Our umbrella includes companies such as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LabVantage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,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Lummus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 Technology, and TCG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LifeSciences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. At TCG Digital, we are driven by our mantra of delivering "Velocity to Value", helping enterprises transform faster and smarter. Our AI Analytics platform </a:t>
            </a:r>
            <a:r>
              <a:rPr lang="en-US" sz="1600" err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tcgmcube</a:t>
            </a:r>
            <a:r>
              <a:rPr lang="en-US" sz="1600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 is at the heart of these transformations. We enable organizations unlock the full potential of their data, and by seamlessly integrating AI/ML capabilities into their business processes, we empower businesses to accelerate their digital transformation journey, enhancing agility and driving impactful results.</a:t>
            </a:r>
            <a:endParaRPr sz="16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8" name="Google Shape;81;p3"/>
          <p:cNvSpPr txBox="1"/>
          <p:nvPr/>
        </p:nvSpPr>
        <p:spPr>
          <a:xfrm>
            <a:off x="7038615" y="2131262"/>
            <a:ext cx="4435630" cy="43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9775" tIns="0" rIns="28085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bg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TCG Digital Solutions LLC</a:t>
            </a:r>
            <a:endParaRPr sz="2800">
              <a:solidFill>
                <a:schemeClr val="bg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</p:txBody>
      </p:sp>
      <p:sp>
        <p:nvSpPr>
          <p:cNvPr id="9" name="Google Shape;82;p3"/>
          <p:cNvSpPr txBox="1"/>
          <p:nvPr/>
        </p:nvSpPr>
        <p:spPr>
          <a:xfrm>
            <a:off x="7112354" y="2608610"/>
            <a:ext cx="446512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41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265 Davidson Ave, Suite 220 Somerset</a:t>
            </a:r>
            <a:r>
              <a:rPr lang="en-IN" sz="2000"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 </a:t>
            </a:r>
            <a:r>
              <a:rPr lang="en-IN" sz="2000">
                <a:solidFill>
                  <a:schemeClr val="lt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New Jersey 08873</a:t>
            </a:r>
            <a:endParaRPr sz="2000">
              <a:solidFill>
                <a:schemeClr val="lt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10" name="Google Shape;84;p3"/>
          <p:cNvSpPr txBox="1"/>
          <p:nvPr/>
        </p:nvSpPr>
        <p:spPr>
          <a:xfrm>
            <a:off x="7665178" y="3646345"/>
            <a:ext cx="3809067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41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+1 (732) 515-7376</a:t>
            </a:r>
            <a:endParaRPr sz="2000"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</a:endParaRPr>
          </a:p>
          <a:p>
            <a:pPr marL="18415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contact@tcgdigital.com</a:t>
            </a:r>
            <a:endParaRPr sz="2000">
              <a:solidFill>
                <a:schemeClr val="lt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Calibri"/>
            </a:endParaRPr>
          </a:p>
          <a:p>
            <a:pPr marL="18415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Segoe UI" panose="020B0502040204020203" pitchFamily="34" charset="0"/>
                <a:ea typeface="Red Hat Display" panose="02010303040201060303" pitchFamily="2" charset="0"/>
                <a:cs typeface="Segoe UI" panose="020B0502040204020203" pitchFamily="34" charset="0"/>
                <a:sym typeface="Calibri"/>
              </a:rPr>
              <a:t>www.tcgdigital.com</a:t>
            </a:r>
            <a:endParaRPr sz="2000">
              <a:solidFill>
                <a:schemeClr val="lt1"/>
              </a:solidFill>
              <a:latin typeface="Segoe UI" panose="020B0502040204020203" pitchFamily="34" charset="0"/>
              <a:ea typeface="Red Hat Display" panose="02010303040201060303" pitchFamily="2" charset="0"/>
              <a:cs typeface="Segoe UI" panose="020B0502040204020203" pitchFamily="34" charset="0"/>
              <a:sym typeface="Calibri"/>
            </a:endParaRPr>
          </a:p>
        </p:txBody>
      </p:sp>
      <p:pic>
        <p:nvPicPr>
          <p:cNvPr id="11" name="Google Shape;8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65452" y="4505498"/>
            <a:ext cx="234829" cy="22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9841" y="4146021"/>
            <a:ext cx="253395" cy="201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87;p3"/>
          <p:cNvGrpSpPr/>
          <p:nvPr/>
        </p:nvGrpSpPr>
        <p:grpSpPr>
          <a:xfrm>
            <a:off x="7299376" y="3735807"/>
            <a:ext cx="283823" cy="240449"/>
            <a:chOff x="518" y="386"/>
            <a:chExt cx="3154" cy="2672"/>
          </a:xfrm>
        </p:grpSpPr>
        <p:sp>
          <p:nvSpPr>
            <p:cNvPr id="14" name="Google Shape;88;p3"/>
            <p:cNvSpPr/>
            <p:nvPr/>
          </p:nvSpPr>
          <p:spPr>
            <a:xfrm>
              <a:off x="518" y="386"/>
              <a:ext cx="1649" cy="2672"/>
            </a:xfrm>
            <a:custGeom>
              <a:avLst/>
              <a:gdLst/>
              <a:ahLst/>
              <a:cxnLst/>
              <a:rect l="l" t="t" r="r" b="b"/>
              <a:pathLst>
                <a:path w="3298" h="5346" extrusionOk="0">
                  <a:moveTo>
                    <a:pt x="1648" y="4584"/>
                  </a:moveTo>
                  <a:lnTo>
                    <a:pt x="1596" y="4589"/>
                  </a:lnTo>
                  <a:lnTo>
                    <a:pt x="1547" y="4605"/>
                  </a:lnTo>
                  <a:lnTo>
                    <a:pt x="1502" y="4629"/>
                  </a:lnTo>
                  <a:lnTo>
                    <a:pt x="1462" y="4662"/>
                  </a:lnTo>
                  <a:lnTo>
                    <a:pt x="1432" y="4700"/>
                  </a:lnTo>
                  <a:lnTo>
                    <a:pt x="1407" y="4744"/>
                  </a:lnTo>
                  <a:lnTo>
                    <a:pt x="1391" y="4794"/>
                  </a:lnTo>
                  <a:lnTo>
                    <a:pt x="1386" y="4848"/>
                  </a:lnTo>
                  <a:lnTo>
                    <a:pt x="1391" y="4901"/>
                  </a:lnTo>
                  <a:lnTo>
                    <a:pt x="1407" y="4949"/>
                  </a:lnTo>
                  <a:lnTo>
                    <a:pt x="1432" y="4995"/>
                  </a:lnTo>
                  <a:lnTo>
                    <a:pt x="1462" y="5034"/>
                  </a:lnTo>
                  <a:lnTo>
                    <a:pt x="1502" y="5066"/>
                  </a:lnTo>
                  <a:lnTo>
                    <a:pt x="1547" y="5089"/>
                  </a:lnTo>
                  <a:lnTo>
                    <a:pt x="1596" y="5104"/>
                  </a:lnTo>
                  <a:lnTo>
                    <a:pt x="1648" y="5110"/>
                  </a:lnTo>
                  <a:lnTo>
                    <a:pt x="1702" y="5104"/>
                  </a:lnTo>
                  <a:lnTo>
                    <a:pt x="1752" y="5089"/>
                  </a:lnTo>
                  <a:lnTo>
                    <a:pt x="1796" y="5066"/>
                  </a:lnTo>
                  <a:lnTo>
                    <a:pt x="1836" y="5034"/>
                  </a:lnTo>
                  <a:lnTo>
                    <a:pt x="1867" y="4995"/>
                  </a:lnTo>
                  <a:lnTo>
                    <a:pt x="1891" y="4949"/>
                  </a:lnTo>
                  <a:lnTo>
                    <a:pt x="1907" y="4901"/>
                  </a:lnTo>
                  <a:lnTo>
                    <a:pt x="1913" y="4848"/>
                  </a:lnTo>
                  <a:lnTo>
                    <a:pt x="1907" y="4794"/>
                  </a:lnTo>
                  <a:lnTo>
                    <a:pt x="1891" y="4744"/>
                  </a:lnTo>
                  <a:lnTo>
                    <a:pt x="1867" y="4700"/>
                  </a:lnTo>
                  <a:lnTo>
                    <a:pt x="1836" y="4662"/>
                  </a:lnTo>
                  <a:lnTo>
                    <a:pt x="1796" y="4629"/>
                  </a:lnTo>
                  <a:lnTo>
                    <a:pt x="1752" y="4605"/>
                  </a:lnTo>
                  <a:lnTo>
                    <a:pt x="1702" y="4589"/>
                  </a:lnTo>
                  <a:lnTo>
                    <a:pt x="1648" y="4584"/>
                  </a:lnTo>
                  <a:close/>
                  <a:moveTo>
                    <a:pt x="554" y="443"/>
                  </a:moveTo>
                  <a:lnTo>
                    <a:pt x="525" y="449"/>
                  </a:lnTo>
                  <a:lnTo>
                    <a:pt x="502" y="460"/>
                  </a:lnTo>
                  <a:lnTo>
                    <a:pt x="483" y="479"/>
                  </a:lnTo>
                  <a:lnTo>
                    <a:pt x="471" y="502"/>
                  </a:lnTo>
                  <a:lnTo>
                    <a:pt x="466" y="531"/>
                  </a:lnTo>
                  <a:lnTo>
                    <a:pt x="466" y="4317"/>
                  </a:lnTo>
                  <a:lnTo>
                    <a:pt x="471" y="4344"/>
                  </a:lnTo>
                  <a:lnTo>
                    <a:pt x="483" y="4369"/>
                  </a:lnTo>
                  <a:lnTo>
                    <a:pt x="502" y="4388"/>
                  </a:lnTo>
                  <a:lnTo>
                    <a:pt x="525" y="4400"/>
                  </a:lnTo>
                  <a:lnTo>
                    <a:pt x="554" y="4403"/>
                  </a:lnTo>
                  <a:lnTo>
                    <a:pt x="2744" y="4403"/>
                  </a:lnTo>
                  <a:lnTo>
                    <a:pt x="2773" y="4400"/>
                  </a:lnTo>
                  <a:lnTo>
                    <a:pt x="2796" y="4388"/>
                  </a:lnTo>
                  <a:lnTo>
                    <a:pt x="2815" y="4369"/>
                  </a:lnTo>
                  <a:lnTo>
                    <a:pt x="2827" y="4344"/>
                  </a:lnTo>
                  <a:lnTo>
                    <a:pt x="2832" y="4317"/>
                  </a:lnTo>
                  <a:lnTo>
                    <a:pt x="2832" y="531"/>
                  </a:lnTo>
                  <a:lnTo>
                    <a:pt x="2827" y="502"/>
                  </a:lnTo>
                  <a:lnTo>
                    <a:pt x="2815" y="479"/>
                  </a:lnTo>
                  <a:lnTo>
                    <a:pt x="2796" y="460"/>
                  </a:lnTo>
                  <a:lnTo>
                    <a:pt x="2773" y="449"/>
                  </a:lnTo>
                  <a:lnTo>
                    <a:pt x="2744" y="443"/>
                  </a:lnTo>
                  <a:lnTo>
                    <a:pt x="554" y="443"/>
                  </a:lnTo>
                  <a:close/>
                  <a:moveTo>
                    <a:pt x="416" y="0"/>
                  </a:moveTo>
                  <a:lnTo>
                    <a:pt x="2880" y="0"/>
                  </a:lnTo>
                  <a:lnTo>
                    <a:pt x="2949" y="6"/>
                  </a:lnTo>
                  <a:lnTo>
                    <a:pt x="3013" y="21"/>
                  </a:lnTo>
                  <a:lnTo>
                    <a:pt x="3072" y="46"/>
                  </a:lnTo>
                  <a:lnTo>
                    <a:pt x="3128" y="81"/>
                  </a:lnTo>
                  <a:lnTo>
                    <a:pt x="3175" y="123"/>
                  </a:lnTo>
                  <a:lnTo>
                    <a:pt x="3218" y="171"/>
                  </a:lnTo>
                  <a:lnTo>
                    <a:pt x="3252" y="226"/>
                  </a:lnTo>
                  <a:lnTo>
                    <a:pt x="3277" y="286"/>
                  </a:lnTo>
                  <a:lnTo>
                    <a:pt x="3292" y="349"/>
                  </a:lnTo>
                  <a:lnTo>
                    <a:pt x="3298" y="418"/>
                  </a:lnTo>
                  <a:lnTo>
                    <a:pt x="3298" y="4930"/>
                  </a:lnTo>
                  <a:lnTo>
                    <a:pt x="3292" y="4997"/>
                  </a:lnTo>
                  <a:lnTo>
                    <a:pt x="3277" y="5060"/>
                  </a:lnTo>
                  <a:lnTo>
                    <a:pt x="3252" y="5122"/>
                  </a:lnTo>
                  <a:lnTo>
                    <a:pt x="3218" y="5175"/>
                  </a:lnTo>
                  <a:lnTo>
                    <a:pt x="3175" y="5223"/>
                  </a:lnTo>
                  <a:lnTo>
                    <a:pt x="3128" y="5265"/>
                  </a:lnTo>
                  <a:lnTo>
                    <a:pt x="3072" y="5300"/>
                  </a:lnTo>
                  <a:lnTo>
                    <a:pt x="3013" y="5325"/>
                  </a:lnTo>
                  <a:lnTo>
                    <a:pt x="2949" y="5340"/>
                  </a:lnTo>
                  <a:lnTo>
                    <a:pt x="2880" y="5346"/>
                  </a:lnTo>
                  <a:lnTo>
                    <a:pt x="416" y="5346"/>
                  </a:lnTo>
                  <a:lnTo>
                    <a:pt x="349" y="5340"/>
                  </a:lnTo>
                  <a:lnTo>
                    <a:pt x="286" y="5325"/>
                  </a:lnTo>
                  <a:lnTo>
                    <a:pt x="226" y="5300"/>
                  </a:lnTo>
                  <a:lnTo>
                    <a:pt x="171" y="5265"/>
                  </a:lnTo>
                  <a:lnTo>
                    <a:pt x="123" y="5223"/>
                  </a:lnTo>
                  <a:lnTo>
                    <a:pt x="80" y="5175"/>
                  </a:lnTo>
                  <a:lnTo>
                    <a:pt x="46" y="5122"/>
                  </a:lnTo>
                  <a:lnTo>
                    <a:pt x="21" y="5060"/>
                  </a:lnTo>
                  <a:lnTo>
                    <a:pt x="6" y="4997"/>
                  </a:lnTo>
                  <a:lnTo>
                    <a:pt x="0" y="4930"/>
                  </a:lnTo>
                  <a:lnTo>
                    <a:pt x="0" y="2678"/>
                  </a:lnTo>
                  <a:lnTo>
                    <a:pt x="0" y="418"/>
                  </a:lnTo>
                  <a:lnTo>
                    <a:pt x="6" y="349"/>
                  </a:lnTo>
                  <a:lnTo>
                    <a:pt x="21" y="286"/>
                  </a:lnTo>
                  <a:lnTo>
                    <a:pt x="46" y="226"/>
                  </a:lnTo>
                  <a:lnTo>
                    <a:pt x="80" y="171"/>
                  </a:lnTo>
                  <a:lnTo>
                    <a:pt x="123" y="123"/>
                  </a:lnTo>
                  <a:lnTo>
                    <a:pt x="171" y="81"/>
                  </a:lnTo>
                  <a:lnTo>
                    <a:pt x="226" y="46"/>
                  </a:lnTo>
                  <a:lnTo>
                    <a:pt x="286" y="21"/>
                  </a:lnTo>
                  <a:lnTo>
                    <a:pt x="349" y="6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9;p3"/>
            <p:cNvSpPr/>
            <p:nvPr/>
          </p:nvSpPr>
          <p:spPr>
            <a:xfrm>
              <a:off x="3078" y="628"/>
              <a:ext cx="594" cy="2022"/>
            </a:xfrm>
            <a:custGeom>
              <a:avLst/>
              <a:gdLst/>
              <a:ahLst/>
              <a:cxnLst/>
              <a:rect l="l" t="t" r="r" b="b"/>
              <a:pathLst>
                <a:path w="1188" h="4045" extrusionOk="0">
                  <a:moveTo>
                    <a:pt x="222" y="0"/>
                  </a:moveTo>
                  <a:lnTo>
                    <a:pt x="264" y="6"/>
                  </a:lnTo>
                  <a:lnTo>
                    <a:pt x="306" y="17"/>
                  </a:lnTo>
                  <a:lnTo>
                    <a:pt x="344" y="38"/>
                  </a:lnTo>
                  <a:lnTo>
                    <a:pt x="379" y="65"/>
                  </a:lnTo>
                  <a:lnTo>
                    <a:pt x="494" y="188"/>
                  </a:lnTo>
                  <a:lnTo>
                    <a:pt x="601" y="316"/>
                  </a:lnTo>
                  <a:lnTo>
                    <a:pt x="699" y="448"/>
                  </a:lnTo>
                  <a:lnTo>
                    <a:pt x="787" y="586"/>
                  </a:lnTo>
                  <a:lnTo>
                    <a:pt x="868" y="726"/>
                  </a:lnTo>
                  <a:lnTo>
                    <a:pt x="939" y="871"/>
                  </a:lnTo>
                  <a:lnTo>
                    <a:pt x="1000" y="1017"/>
                  </a:lnTo>
                  <a:lnTo>
                    <a:pt x="1054" y="1168"/>
                  </a:lnTo>
                  <a:lnTo>
                    <a:pt x="1098" y="1320"/>
                  </a:lnTo>
                  <a:lnTo>
                    <a:pt x="1134" y="1475"/>
                  </a:lnTo>
                  <a:lnTo>
                    <a:pt x="1161" y="1630"/>
                  </a:lnTo>
                  <a:lnTo>
                    <a:pt x="1178" y="1787"/>
                  </a:lnTo>
                  <a:lnTo>
                    <a:pt x="1188" y="1944"/>
                  </a:lnTo>
                  <a:lnTo>
                    <a:pt x="1188" y="2101"/>
                  </a:lnTo>
                  <a:lnTo>
                    <a:pt x="1178" y="2258"/>
                  </a:lnTo>
                  <a:lnTo>
                    <a:pt x="1161" y="2415"/>
                  </a:lnTo>
                  <a:lnTo>
                    <a:pt x="1134" y="2570"/>
                  </a:lnTo>
                  <a:lnTo>
                    <a:pt x="1098" y="2725"/>
                  </a:lnTo>
                  <a:lnTo>
                    <a:pt x="1054" y="2877"/>
                  </a:lnTo>
                  <a:lnTo>
                    <a:pt x="1000" y="3028"/>
                  </a:lnTo>
                  <a:lnTo>
                    <a:pt x="939" y="3175"/>
                  </a:lnTo>
                  <a:lnTo>
                    <a:pt x="868" y="3319"/>
                  </a:lnTo>
                  <a:lnTo>
                    <a:pt x="787" y="3459"/>
                  </a:lnTo>
                  <a:lnTo>
                    <a:pt x="699" y="3597"/>
                  </a:lnTo>
                  <a:lnTo>
                    <a:pt x="601" y="3729"/>
                  </a:lnTo>
                  <a:lnTo>
                    <a:pt x="494" y="3857"/>
                  </a:lnTo>
                  <a:lnTo>
                    <a:pt x="379" y="3980"/>
                  </a:lnTo>
                  <a:lnTo>
                    <a:pt x="344" y="4008"/>
                  </a:lnTo>
                  <a:lnTo>
                    <a:pt x="306" y="4028"/>
                  </a:lnTo>
                  <a:lnTo>
                    <a:pt x="264" y="4039"/>
                  </a:lnTo>
                  <a:lnTo>
                    <a:pt x="222" y="4045"/>
                  </a:lnTo>
                  <a:lnTo>
                    <a:pt x="180" y="4039"/>
                  </a:lnTo>
                  <a:lnTo>
                    <a:pt x="139" y="4028"/>
                  </a:lnTo>
                  <a:lnTo>
                    <a:pt x="99" y="4008"/>
                  </a:lnTo>
                  <a:lnTo>
                    <a:pt x="65" y="3980"/>
                  </a:lnTo>
                  <a:lnTo>
                    <a:pt x="36" y="3945"/>
                  </a:lnTo>
                  <a:lnTo>
                    <a:pt x="17" y="3905"/>
                  </a:lnTo>
                  <a:lnTo>
                    <a:pt x="3" y="3865"/>
                  </a:lnTo>
                  <a:lnTo>
                    <a:pt x="0" y="3823"/>
                  </a:lnTo>
                  <a:lnTo>
                    <a:pt x="3" y="3781"/>
                  </a:lnTo>
                  <a:lnTo>
                    <a:pt x="17" y="3738"/>
                  </a:lnTo>
                  <a:lnTo>
                    <a:pt x="36" y="3700"/>
                  </a:lnTo>
                  <a:lnTo>
                    <a:pt x="65" y="3666"/>
                  </a:lnTo>
                  <a:lnTo>
                    <a:pt x="170" y="3555"/>
                  </a:lnTo>
                  <a:lnTo>
                    <a:pt x="266" y="3438"/>
                  </a:lnTo>
                  <a:lnTo>
                    <a:pt x="352" y="3317"/>
                  </a:lnTo>
                  <a:lnTo>
                    <a:pt x="431" y="3193"/>
                  </a:lnTo>
                  <a:lnTo>
                    <a:pt x="500" y="3062"/>
                  </a:lnTo>
                  <a:lnTo>
                    <a:pt x="561" y="2930"/>
                  </a:lnTo>
                  <a:lnTo>
                    <a:pt x="613" y="2796"/>
                  </a:lnTo>
                  <a:lnTo>
                    <a:pt x="657" y="2658"/>
                  </a:lnTo>
                  <a:lnTo>
                    <a:pt x="691" y="2518"/>
                  </a:lnTo>
                  <a:lnTo>
                    <a:pt x="718" y="2379"/>
                  </a:lnTo>
                  <a:lnTo>
                    <a:pt x="735" y="2237"/>
                  </a:lnTo>
                  <a:lnTo>
                    <a:pt x="745" y="2093"/>
                  </a:lnTo>
                  <a:lnTo>
                    <a:pt x="745" y="1952"/>
                  </a:lnTo>
                  <a:lnTo>
                    <a:pt x="735" y="1808"/>
                  </a:lnTo>
                  <a:lnTo>
                    <a:pt x="718" y="1666"/>
                  </a:lnTo>
                  <a:lnTo>
                    <a:pt x="691" y="1526"/>
                  </a:lnTo>
                  <a:lnTo>
                    <a:pt x="657" y="1387"/>
                  </a:lnTo>
                  <a:lnTo>
                    <a:pt x="613" y="1249"/>
                  </a:lnTo>
                  <a:lnTo>
                    <a:pt x="561" y="1115"/>
                  </a:lnTo>
                  <a:lnTo>
                    <a:pt x="500" y="982"/>
                  </a:lnTo>
                  <a:lnTo>
                    <a:pt x="431" y="852"/>
                  </a:lnTo>
                  <a:lnTo>
                    <a:pt x="352" y="728"/>
                  </a:lnTo>
                  <a:lnTo>
                    <a:pt x="266" y="607"/>
                  </a:lnTo>
                  <a:lnTo>
                    <a:pt x="170" y="490"/>
                  </a:lnTo>
                  <a:lnTo>
                    <a:pt x="65" y="379"/>
                  </a:lnTo>
                  <a:lnTo>
                    <a:pt x="36" y="345"/>
                  </a:lnTo>
                  <a:lnTo>
                    <a:pt x="17" y="306"/>
                  </a:lnTo>
                  <a:lnTo>
                    <a:pt x="3" y="264"/>
                  </a:lnTo>
                  <a:lnTo>
                    <a:pt x="0" y="222"/>
                  </a:lnTo>
                  <a:lnTo>
                    <a:pt x="3" y="180"/>
                  </a:lnTo>
                  <a:lnTo>
                    <a:pt x="17" y="140"/>
                  </a:lnTo>
                  <a:lnTo>
                    <a:pt x="36" y="101"/>
                  </a:lnTo>
                  <a:lnTo>
                    <a:pt x="65" y="65"/>
                  </a:lnTo>
                  <a:lnTo>
                    <a:pt x="99" y="38"/>
                  </a:lnTo>
                  <a:lnTo>
                    <a:pt x="139" y="17"/>
                  </a:lnTo>
                  <a:lnTo>
                    <a:pt x="180" y="6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0;p3"/>
            <p:cNvSpPr/>
            <p:nvPr/>
          </p:nvSpPr>
          <p:spPr>
            <a:xfrm>
              <a:off x="2755" y="952"/>
              <a:ext cx="460" cy="1375"/>
            </a:xfrm>
            <a:custGeom>
              <a:avLst/>
              <a:gdLst/>
              <a:ahLst/>
              <a:cxnLst/>
              <a:rect l="l" t="t" r="r" b="b"/>
              <a:pathLst>
                <a:path w="920" h="2751" extrusionOk="0">
                  <a:moveTo>
                    <a:pt x="222" y="0"/>
                  </a:moveTo>
                  <a:lnTo>
                    <a:pt x="264" y="4"/>
                  </a:lnTo>
                  <a:lnTo>
                    <a:pt x="304" y="16"/>
                  </a:lnTo>
                  <a:lnTo>
                    <a:pt x="343" y="37"/>
                  </a:lnTo>
                  <a:lnTo>
                    <a:pt x="379" y="65"/>
                  </a:lnTo>
                  <a:lnTo>
                    <a:pt x="473" y="167"/>
                  </a:lnTo>
                  <a:lnTo>
                    <a:pt x="557" y="272"/>
                  </a:lnTo>
                  <a:lnTo>
                    <a:pt x="634" y="383"/>
                  </a:lnTo>
                  <a:lnTo>
                    <a:pt x="701" y="498"/>
                  </a:lnTo>
                  <a:lnTo>
                    <a:pt x="759" y="617"/>
                  </a:lnTo>
                  <a:lnTo>
                    <a:pt x="808" y="740"/>
                  </a:lnTo>
                  <a:lnTo>
                    <a:pt x="849" y="864"/>
                  </a:lnTo>
                  <a:lnTo>
                    <a:pt x="879" y="990"/>
                  </a:lnTo>
                  <a:lnTo>
                    <a:pt x="902" y="1117"/>
                  </a:lnTo>
                  <a:lnTo>
                    <a:pt x="916" y="1247"/>
                  </a:lnTo>
                  <a:lnTo>
                    <a:pt x="920" y="1375"/>
                  </a:lnTo>
                  <a:lnTo>
                    <a:pt x="916" y="1506"/>
                  </a:lnTo>
                  <a:lnTo>
                    <a:pt x="902" y="1634"/>
                  </a:lnTo>
                  <a:lnTo>
                    <a:pt x="879" y="1762"/>
                  </a:lnTo>
                  <a:lnTo>
                    <a:pt x="849" y="1889"/>
                  </a:lnTo>
                  <a:lnTo>
                    <a:pt x="808" y="2011"/>
                  </a:lnTo>
                  <a:lnTo>
                    <a:pt x="759" y="2134"/>
                  </a:lnTo>
                  <a:lnTo>
                    <a:pt x="701" y="2253"/>
                  </a:lnTo>
                  <a:lnTo>
                    <a:pt x="634" y="2367"/>
                  </a:lnTo>
                  <a:lnTo>
                    <a:pt x="557" y="2479"/>
                  </a:lnTo>
                  <a:lnTo>
                    <a:pt x="473" y="2584"/>
                  </a:lnTo>
                  <a:lnTo>
                    <a:pt x="379" y="2685"/>
                  </a:lnTo>
                  <a:lnTo>
                    <a:pt x="343" y="2714"/>
                  </a:lnTo>
                  <a:lnTo>
                    <a:pt x="304" y="2735"/>
                  </a:lnTo>
                  <a:lnTo>
                    <a:pt x="264" y="2747"/>
                  </a:lnTo>
                  <a:lnTo>
                    <a:pt x="222" y="2751"/>
                  </a:lnTo>
                  <a:lnTo>
                    <a:pt x="180" y="2747"/>
                  </a:lnTo>
                  <a:lnTo>
                    <a:pt x="138" y="2735"/>
                  </a:lnTo>
                  <a:lnTo>
                    <a:pt x="99" y="2714"/>
                  </a:lnTo>
                  <a:lnTo>
                    <a:pt x="65" y="2685"/>
                  </a:lnTo>
                  <a:lnTo>
                    <a:pt x="36" y="2651"/>
                  </a:lnTo>
                  <a:lnTo>
                    <a:pt x="17" y="2613"/>
                  </a:lnTo>
                  <a:lnTo>
                    <a:pt x="4" y="2572"/>
                  </a:lnTo>
                  <a:lnTo>
                    <a:pt x="0" y="2528"/>
                  </a:lnTo>
                  <a:lnTo>
                    <a:pt x="4" y="2486"/>
                  </a:lnTo>
                  <a:lnTo>
                    <a:pt x="17" y="2446"/>
                  </a:lnTo>
                  <a:lnTo>
                    <a:pt x="36" y="2408"/>
                  </a:lnTo>
                  <a:lnTo>
                    <a:pt x="65" y="2373"/>
                  </a:lnTo>
                  <a:lnTo>
                    <a:pt x="147" y="2283"/>
                  </a:lnTo>
                  <a:lnTo>
                    <a:pt x="220" y="2187"/>
                  </a:lnTo>
                  <a:lnTo>
                    <a:pt x="283" y="2090"/>
                  </a:lnTo>
                  <a:lnTo>
                    <a:pt x="339" y="1986"/>
                  </a:lnTo>
                  <a:lnTo>
                    <a:pt x="385" y="1879"/>
                  </a:lnTo>
                  <a:lnTo>
                    <a:pt x="421" y="1770"/>
                  </a:lnTo>
                  <a:lnTo>
                    <a:pt x="448" y="1659"/>
                  </a:lnTo>
                  <a:lnTo>
                    <a:pt x="467" y="1546"/>
                  </a:lnTo>
                  <a:lnTo>
                    <a:pt x="477" y="1433"/>
                  </a:lnTo>
                  <a:lnTo>
                    <a:pt x="477" y="1318"/>
                  </a:lnTo>
                  <a:lnTo>
                    <a:pt x="467" y="1205"/>
                  </a:lnTo>
                  <a:lnTo>
                    <a:pt x="448" y="1092"/>
                  </a:lnTo>
                  <a:lnTo>
                    <a:pt x="421" y="981"/>
                  </a:lnTo>
                  <a:lnTo>
                    <a:pt x="385" y="872"/>
                  </a:lnTo>
                  <a:lnTo>
                    <a:pt x="339" y="764"/>
                  </a:lnTo>
                  <a:lnTo>
                    <a:pt x="283" y="661"/>
                  </a:lnTo>
                  <a:lnTo>
                    <a:pt x="220" y="563"/>
                  </a:lnTo>
                  <a:lnTo>
                    <a:pt x="147" y="468"/>
                  </a:lnTo>
                  <a:lnTo>
                    <a:pt x="65" y="378"/>
                  </a:lnTo>
                  <a:lnTo>
                    <a:pt x="36" y="343"/>
                  </a:lnTo>
                  <a:lnTo>
                    <a:pt x="17" y="305"/>
                  </a:lnTo>
                  <a:lnTo>
                    <a:pt x="4" y="265"/>
                  </a:lnTo>
                  <a:lnTo>
                    <a:pt x="0" y="222"/>
                  </a:lnTo>
                  <a:lnTo>
                    <a:pt x="4" y="180"/>
                  </a:lnTo>
                  <a:lnTo>
                    <a:pt x="17" y="138"/>
                  </a:lnTo>
                  <a:lnTo>
                    <a:pt x="36" y="100"/>
                  </a:lnTo>
                  <a:lnTo>
                    <a:pt x="65" y="65"/>
                  </a:lnTo>
                  <a:lnTo>
                    <a:pt x="99" y="37"/>
                  </a:lnTo>
                  <a:lnTo>
                    <a:pt x="138" y="16"/>
                  </a:lnTo>
                  <a:lnTo>
                    <a:pt x="180" y="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1;p3"/>
            <p:cNvSpPr/>
            <p:nvPr/>
          </p:nvSpPr>
          <p:spPr>
            <a:xfrm>
              <a:off x="2429" y="1278"/>
              <a:ext cx="325" cy="722"/>
            </a:xfrm>
            <a:custGeom>
              <a:avLst/>
              <a:gdLst/>
              <a:ahLst/>
              <a:cxnLst/>
              <a:rect l="l" t="t" r="r" b="b"/>
              <a:pathLst>
                <a:path w="652" h="1444" extrusionOk="0">
                  <a:moveTo>
                    <a:pt x="223" y="0"/>
                  </a:moveTo>
                  <a:lnTo>
                    <a:pt x="265" y="4"/>
                  </a:lnTo>
                  <a:lnTo>
                    <a:pt x="305" y="16"/>
                  </a:lnTo>
                  <a:lnTo>
                    <a:pt x="345" y="37"/>
                  </a:lnTo>
                  <a:lnTo>
                    <a:pt x="380" y="66"/>
                  </a:lnTo>
                  <a:lnTo>
                    <a:pt x="443" y="134"/>
                  </a:lnTo>
                  <a:lnTo>
                    <a:pt x="498" y="211"/>
                  </a:lnTo>
                  <a:lnTo>
                    <a:pt x="544" y="290"/>
                  </a:lnTo>
                  <a:lnTo>
                    <a:pt x="583" y="372"/>
                  </a:lnTo>
                  <a:lnTo>
                    <a:pt x="613" y="458"/>
                  </a:lnTo>
                  <a:lnTo>
                    <a:pt x="635" y="544"/>
                  </a:lnTo>
                  <a:lnTo>
                    <a:pt x="648" y="632"/>
                  </a:lnTo>
                  <a:lnTo>
                    <a:pt x="652" y="722"/>
                  </a:lnTo>
                  <a:lnTo>
                    <a:pt x="648" y="812"/>
                  </a:lnTo>
                  <a:lnTo>
                    <a:pt x="635" y="901"/>
                  </a:lnTo>
                  <a:lnTo>
                    <a:pt x="613" y="987"/>
                  </a:lnTo>
                  <a:lnTo>
                    <a:pt x="583" y="1073"/>
                  </a:lnTo>
                  <a:lnTo>
                    <a:pt x="544" y="1155"/>
                  </a:lnTo>
                  <a:lnTo>
                    <a:pt x="498" y="1234"/>
                  </a:lnTo>
                  <a:lnTo>
                    <a:pt x="443" y="1310"/>
                  </a:lnTo>
                  <a:lnTo>
                    <a:pt x="380" y="1381"/>
                  </a:lnTo>
                  <a:lnTo>
                    <a:pt x="345" y="1408"/>
                  </a:lnTo>
                  <a:lnTo>
                    <a:pt x="305" y="1429"/>
                  </a:lnTo>
                  <a:lnTo>
                    <a:pt x="265" y="1441"/>
                  </a:lnTo>
                  <a:lnTo>
                    <a:pt x="223" y="1444"/>
                  </a:lnTo>
                  <a:lnTo>
                    <a:pt x="180" y="1441"/>
                  </a:lnTo>
                  <a:lnTo>
                    <a:pt x="138" y="1429"/>
                  </a:lnTo>
                  <a:lnTo>
                    <a:pt x="100" y="1408"/>
                  </a:lnTo>
                  <a:lnTo>
                    <a:pt x="65" y="1381"/>
                  </a:lnTo>
                  <a:lnTo>
                    <a:pt x="37" y="1345"/>
                  </a:lnTo>
                  <a:lnTo>
                    <a:pt x="17" y="1307"/>
                  </a:lnTo>
                  <a:lnTo>
                    <a:pt x="4" y="1266"/>
                  </a:lnTo>
                  <a:lnTo>
                    <a:pt x="0" y="1224"/>
                  </a:lnTo>
                  <a:lnTo>
                    <a:pt x="4" y="1182"/>
                  </a:lnTo>
                  <a:lnTo>
                    <a:pt x="17" y="1140"/>
                  </a:lnTo>
                  <a:lnTo>
                    <a:pt x="37" y="1102"/>
                  </a:lnTo>
                  <a:lnTo>
                    <a:pt x="65" y="1067"/>
                  </a:lnTo>
                  <a:lnTo>
                    <a:pt x="113" y="1012"/>
                  </a:lnTo>
                  <a:lnTo>
                    <a:pt x="150" y="952"/>
                  </a:lnTo>
                  <a:lnTo>
                    <a:pt x="178" y="889"/>
                  </a:lnTo>
                  <a:lnTo>
                    <a:pt x="198" y="824"/>
                  </a:lnTo>
                  <a:lnTo>
                    <a:pt x="207" y="757"/>
                  </a:lnTo>
                  <a:lnTo>
                    <a:pt x="207" y="688"/>
                  </a:lnTo>
                  <a:lnTo>
                    <a:pt x="198" y="621"/>
                  </a:lnTo>
                  <a:lnTo>
                    <a:pt x="178" y="556"/>
                  </a:lnTo>
                  <a:lnTo>
                    <a:pt x="150" y="493"/>
                  </a:lnTo>
                  <a:lnTo>
                    <a:pt x="113" y="433"/>
                  </a:lnTo>
                  <a:lnTo>
                    <a:pt x="65" y="378"/>
                  </a:lnTo>
                  <a:lnTo>
                    <a:pt x="37" y="343"/>
                  </a:lnTo>
                  <a:lnTo>
                    <a:pt x="17" y="305"/>
                  </a:lnTo>
                  <a:lnTo>
                    <a:pt x="4" y="263"/>
                  </a:lnTo>
                  <a:lnTo>
                    <a:pt x="0" y="221"/>
                  </a:lnTo>
                  <a:lnTo>
                    <a:pt x="4" y="178"/>
                  </a:lnTo>
                  <a:lnTo>
                    <a:pt x="17" y="138"/>
                  </a:lnTo>
                  <a:lnTo>
                    <a:pt x="37" y="100"/>
                  </a:lnTo>
                  <a:lnTo>
                    <a:pt x="65" y="66"/>
                  </a:lnTo>
                  <a:lnTo>
                    <a:pt x="100" y="37"/>
                  </a:lnTo>
                  <a:lnTo>
                    <a:pt x="138" y="16"/>
                  </a:lnTo>
                  <a:lnTo>
                    <a:pt x="180" y="4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515" y="497390"/>
            <a:ext cx="2408192" cy="4976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54" y="537905"/>
            <a:ext cx="1761206" cy="47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/>
          <p:cNvSpPr txBox="1"/>
          <p:nvPr/>
        </p:nvSpPr>
        <p:spPr>
          <a:xfrm>
            <a:off x="2305102" y="2931045"/>
            <a:ext cx="647913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Project Overview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59223" y="2931045"/>
            <a:ext cx="1645879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</a:rPr>
              <a:t>1.</a:t>
            </a:r>
            <a:endParaRPr lang="en-IN" b="1" dirty="0">
              <a:solidFill>
                <a:srgbClr val="102A68"/>
              </a:solidFill>
              <a:latin typeface="Segoe UI" panose="020B0502040204020203" pitchFamily="34" charset="0"/>
              <a:ea typeface="Red Hat Display"/>
              <a:cs typeface="Segoe UI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89468" y="2351072"/>
            <a:ext cx="0" cy="174507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8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/>
          <p:cNvSpPr txBox="1"/>
          <p:nvPr/>
        </p:nvSpPr>
        <p:spPr>
          <a:xfrm>
            <a:off x="434729" y="243263"/>
            <a:ext cx="640078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Project Overview (1/2)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1456" y="1011456"/>
            <a:ext cx="11536471" cy="5066958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Project Overview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The objective of this exercise is to develop a clear and transparent methodology to </a:t>
            </a: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calculate </a:t>
            </a:r>
            <a:r>
              <a:rPr lang="en-US" sz="1400" b="1">
                <a:latin typeface="Segoe UI" panose="020B0502040204020203" pitchFamily="34" charset="0"/>
                <a:cs typeface="Segoe UI" panose="020B0502040204020203" pitchFamily="34" charset="0"/>
              </a:rPr>
              <a:t>GM’s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daily and monthly EBITDA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ensuring alignment across sales, cost, and margin elements, and enabling effective future tracking of profitability drivers.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Current pain points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r>
              <a:rPr lang="en-IN" sz="1400" b="1" dirty="0">
                <a:solidFill>
                  <a:schemeClr val="tx1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1.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Manual &amp; Fragmented Data Handling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Sales, procurement, and expense data are pulled from multiple sources (SAP, finance, procurement files).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Heavy reliance on manual spreadsheet entries increases the risk of errors and delays.</a:t>
            </a:r>
          </a:p>
          <a:p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r>
              <a:rPr lang="en-IN" sz="1400" b="1" dirty="0">
                <a:solidFill>
                  <a:schemeClr val="tx1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2.</a:t>
            </a:r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Delayed Visibility of Profitability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EBITDA is currently derived after multiple reconciliations.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Management often gets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lagged profitability insights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, limiting proactive decision-making.</a:t>
            </a:r>
          </a:p>
          <a:p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r>
              <a:rPr lang="en-IN" sz="1400" b="1" dirty="0">
                <a:solidFill>
                  <a:schemeClr val="tx1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3.</a:t>
            </a:r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Lack of Real-Time View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No automated link between sales realization, raw material consumption, and margin impact.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Teams cannot see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day-to-day margin fluctuations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quickly.</a:t>
            </a:r>
          </a:p>
          <a:p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Project Overview</a:t>
            </a:r>
          </a:p>
          <a:p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400" b="1" dirty="0">
              <a:solidFill>
                <a:schemeClr val="accent1"/>
              </a:solidFill>
              <a:latin typeface="Segoe UI" panose="020B0502040204020203" pitchFamily="34" charset="0"/>
              <a:ea typeface="Cambria" panose="02040503050406030204" pitchFamily="18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 algn="just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endParaRPr lang="en-US" sz="1400" kern="1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 algn="just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endParaRPr lang="en-US" sz="1400" kern="1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32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/>
          <p:cNvSpPr txBox="1"/>
          <p:nvPr/>
        </p:nvSpPr>
        <p:spPr>
          <a:xfrm>
            <a:off x="434729" y="243263"/>
            <a:ext cx="584615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Project Overview (2/2)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F8158-434C-1ABF-459C-496733407D08}"/>
              </a:ext>
            </a:extLst>
          </p:cNvPr>
          <p:cNvSpPr/>
          <p:nvPr/>
        </p:nvSpPr>
        <p:spPr>
          <a:xfrm>
            <a:off x="281456" y="1011456"/>
            <a:ext cx="11536471" cy="5066958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7500000"/>
            </a:lightRig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1346" tIns="101346" rIns="135128" bIns="152019" numCol="1" spcCol="1270" anchor="t" anchorCtr="0">
            <a:noAutofit/>
          </a:bodyPr>
          <a:lstStyle/>
          <a:p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r>
              <a:rPr lang="en-IN" sz="1400" b="1" dirty="0">
                <a:solidFill>
                  <a:schemeClr val="tx1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4</a:t>
            </a:r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.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Limited Product-Level Insights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Profitability is tracked at an aggregate level in Excel.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Difficult to drill down into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product-wise, SKU-wise EBITDA drivers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5. </a:t>
            </a:r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Cumbersome Month-End Closing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Effort-intensive reconciliations between sales, procurement, and finance slow down month-end closing.</a:t>
            </a: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Increases pressure on finance teams and delays reporting to leadership</a:t>
            </a: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endParaRPr lang="en-IN" sz="1400" b="1" dirty="0">
              <a:solidFill>
                <a:srgbClr val="002060"/>
              </a:solidFill>
              <a:latin typeface="Segoe UI" panose="020B0502040204020203" pitchFamily="34" charset="0"/>
              <a:ea typeface="Cambria"/>
              <a:cs typeface="Segoe UI" panose="020B0502040204020203" pitchFamily="34" charset="0"/>
            </a:endParaRPr>
          </a:p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I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IN" sz="1400" b="1" dirty="0">
                <a:solidFill>
                  <a:srgbClr val="002060"/>
                </a:solidFill>
                <a:latin typeface="Segoe UI" panose="020B0502040204020203" pitchFamily="34" charset="0"/>
                <a:ea typeface="Cambria"/>
                <a:cs typeface="Segoe UI" panose="020B0502040204020203" pitchFamily="34" charset="0"/>
              </a:rPr>
              <a:t>Project Overview</a:t>
            </a:r>
          </a:p>
          <a:p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sz="1400" b="1" dirty="0">
              <a:solidFill>
                <a:schemeClr val="accent1"/>
              </a:solidFill>
              <a:latin typeface="Segoe UI" panose="020B0502040204020203" pitchFamily="34" charset="0"/>
              <a:ea typeface="Cambria" panose="02040503050406030204" pitchFamily="18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 algn="just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endParaRPr lang="en-US" sz="1400" kern="1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1" indent="-285750" algn="just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endParaRPr lang="en-US" sz="1400" kern="12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17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/>
          <p:cNvSpPr txBox="1"/>
          <p:nvPr/>
        </p:nvSpPr>
        <p:spPr>
          <a:xfrm>
            <a:off x="2305102" y="2931045"/>
            <a:ext cx="578958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Our Understanding of the Scope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59223" y="2931045"/>
            <a:ext cx="1645879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</a:rPr>
              <a:t>2.</a:t>
            </a:r>
            <a:endParaRPr lang="en-IN" b="1" dirty="0">
              <a:solidFill>
                <a:srgbClr val="102A68"/>
              </a:solidFill>
              <a:latin typeface="Segoe UI" panose="020B0502040204020203" pitchFamily="34" charset="0"/>
              <a:ea typeface="Red Hat Display"/>
              <a:cs typeface="Segoe UI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89468" y="2351072"/>
            <a:ext cx="0" cy="174507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731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/>
          <p:cNvSpPr txBox="1"/>
          <p:nvPr/>
        </p:nvSpPr>
        <p:spPr>
          <a:xfrm>
            <a:off x="407023" y="243263"/>
            <a:ext cx="568897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Understanding of Scope (1/3)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DAB3AE-CDB5-6681-428D-7C2F2B92A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201887"/>
              </p:ext>
            </p:extLst>
          </p:nvPr>
        </p:nvGraphicFramePr>
        <p:xfrm>
          <a:off x="407023" y="894080"/>
          <a:ext cx="11137691" cy="439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6925">
                  <a:extLst>
                    <a:ext uri="{9D8B030D-6E8A-4147-A177-3AD203B41FA5}">
                      <a16:colId xmlns:a16="http://schemas.microsoft.com/office/drawing/2014/main" val="100193124"/>
                    </a:ext>
                  </a:extLst>
                </a:gridCol>
                <a:gridCol w="2116356">
                  <a:extLst>
                    <a:ext uri="{9D8B030D-6E8A-4147-A177-3AD203B41FA5}">
                      <a16:colId xmlns:a16="http://schemas.microsoft.com/office/drawing/2014/main" val="3970015365"/>
                    </a:ext>
                  </a:extLst>
                </a:gridCol>
                <a:gridCol w="3138986">
                  <a:extLst>
                    <a:ext uri="{9D8B030D-6E8A-4147-A177-3AD203B41FA5}">
                      <a16:colId xmlns:a16="http://schemas.microsoft.com/office/drawing/2014/main" val="2934688226"/>
                    </a:ext>
                  </a:extLst>
                </a:gridCol>
                <a:gridCol w="2085335">
                  <a:extLst>
                    <a:ext uri="{9D8B030D-6E8A-4147-A177-3AD203B41FA5}">
                      <a16:colId xmlns:a16="http://schemas.microsoft.com/office/drawing/2014/main" val="2083797662"/>
                    </a:ext>
                  </a:extLst>
                </a:gridCol>
                <a:gridCol w="2690089">
                  <a:extLst>
                    <a:ext uri="{9D8B030D-6E8A-4147-A177-3AD203B41FA5}">
                      <a16:colId xmlns:a16="http://schemas.microsoft.com/office/drawing/2014/main" val="3750787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Module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Brief Understanding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Dependency, if any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68139"/>
                  </a:ext>
                </a:extLst>
              </a:tr>
              <a:tr h="12475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and Realization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Tracks domestic, export, waste/by-product sales.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Adjusts for discounts, freight, commission, and S&amp;D expenses.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Provides Net Sales visibility at product, and SKU levels.</a:t>
                      </a:r>
                    </a:p>
                    <a:p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Total Sales 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Sales Value Domestic + Sales Value Export + Waste Sale/Others</a:t>
                      </a:r>
                    </a:p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and Distribution Expenses 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Outward Freight + Ocean Freight + Commission + Cash Discount + Rate Discount + Internal Freight + Warehouse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Net Sales 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Total Sales – Sales and Distribution expenses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Availability of Sales Qty Domestic, Sales Value Domestic, Sales Qty Export, Sales Value Export,</a:t>
                      </a:r>
                    </a:p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Waste Sale data in SAP at a daily/ nearly daily basis is a pre-requisite.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289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Raw Material &amp; Melt</a:t>
                      </a:r>
                    </a:p>
                    <a:p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Captures PTA, MEG, other raw material procurement costs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Calculates Melt = Total Raw Material consumption cost</a:t>
                      </a:r>
                    </a:p>
                    <a:p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Melt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PTA + MEG/ Other Raw Materials cost including Conversion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Gross Margin 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Net Sales - Melt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BOM for consumption mapping along with last cost price for all raw material will be available in SAP.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26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04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D8A65-D1D4-118C-73EB-C232F67A2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4F906F0D-A339-F0C9-2DE0-30B43FCD960E}"/>
              </a:ext>
            </a:extLst>
          </p:cNvPr>
          <p:cNvSpPr txBox="1"/>
          <p:nvPr/>
        </p:nvSpPr>
        <p:spPr>
          <a:xfrm>
            <a:off x="407023" y="243263"/>
            <a:ext cx="568897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Understanding of Scope (2/3)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1AB5F0-6304-78D9-7FCC-7E0189B1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427008"/>
              </p:ext>
            </p:extLst>
          </p:nvPr>
        </p:nvGraphicFramePr>
        <p:xfrm>
          <a:off x="274024" y="822932"/>
          <a:ext cx="11643951" cy="5516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8895">
                  <a:extLst>
                    <a:ext uri="{9D8B030D-6E8A-4147-A177-3AD203B41FA5}">
                      <a16:colId xmlns:a16="http://schemas.microsoft.com/office/drawing/2014/main" val="100193124"/>
                    </a:ext>
                  </a:extLst>
                </a:gridCol>
                <a:gridCol w="3017278">
                  <a:extLst>
                    <a:ext uri="{9D8B030D-6E8A-4147-A177-3AD203B41FA5}">
                      <a16:colId xmlns:a16="http://schemas.microsoft.com/office/drawing/2014/main" val="3252341958"/>
                    </a:ext>
                  </a:extLst>
                </a:gridCol>
                <a:gridCol w="2708769">
                  <a:extLst>
                    <a:ext uri="{9D8B030D-6E8A-4147-A177-3AD203B41FA5}">
                      <a16:colId xmlns:a16="http://schemas.microsoft.com/office/drawing/2014/main" val="2934688226"/>
                    </a:ext>
                  </a:extLst>
                </a:gridCol>
                <a:gridCol w="1959462">
                  <a:extLst>
                    <a:ext uri="{9D8B030D-6E8A-4147-A177-3AD203B41FA5}">
                      <a16:colId xmlns:a16="http://schemas.microsoft.com/office/drawing/2014/main" val="1838832217"/>
                    </a:ext>
                  </a:extLst>
                </a:gridCol>
                <a:gridCol w="2469547">
                  <a:extLst>
                    <a:ext uri="{9D8B030D-6E8A-4147-A177-3AD203B41FA5}">
                      <a16:colId xmlns:a16="http://schemas.microsoft.com/office/drawing/2014/main" val="2946682659"/>
                    </a:ext>
                  </a:extLst>
                </a:gridCol>
              </a:tblGrid>
              <a:tr h="590529">
                <a:tc>
                  <a:txBody>
                    <a:bodyPr/>
                    <a:lstStyle/>
                    <a:p>
                      <a:r>
                        <a:rPr lang="en-US" dirty="0"/>
                        <a:t>Module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Brief Understanding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Dependency, if any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68139"/>
                  </a:ext>
                </a:extLst>
              </a:tr>
              <a:tr h="635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Variable Conversion Cost (VCC)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Tracks variable production costs: power, heating, chemicals, packaging, consumables, etc.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Links to operational metrics (e.g., energy per MT, packaging per MT).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Enables variance analysis against benchmarks.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VCC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Power + Heating + Antimony + Additives &amp; chemicals + Packing materials + Procured RM (Chips, spandex- Other than PTA &amp; MEG)) +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NRV+ Inventory Cost +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Other VCC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Contribution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Gross Margin – Variable Conversion Cost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  <a:p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factor and Merge factor to be available Plant-wise and SKU-wise in SAP for computation of power and heat. </a:t>
                      </a:r>
                    </a:p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Additives, chemicals and packing material to be present in BOM consumption mapping along with rate in SAP.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289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Factory Conversion Cost (FC)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Captures fixed and semi-variable manufacturing overheads: Manpower, maintenance, spares, consumables, etc.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Allocates costs across products and SKUs, wherever applicable, based on defined drivers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Provides insights into plant-level efficiency and cost allocation</a:t>
                      </a:r>
                    </a:p>
                    <a:p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FC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Stores &amp; repairs + Manpower (Payroll) + Contract Manpower + Insurance + Overheads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Margin at </a:t>
                      </a:r>
                      <a:r>
                        <a:rPr lang="en-US" sz="14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Jolwa</a:t>
                      </a:r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= Contribution - FC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Stores and repairs – Daily consumption to be available in SAP.</a:t>
                      </a:r>
                    </a:p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Manpower (Payroll and Contract) , Overheads will be based on monthly average data from SAP.</a:t>
                      </a:r>
                    </a:p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COGS (Cost of Goods Sold) and COGM (Cost of Goods Manufactured) will be derived from SAP.</a:t>
                      </a:r>
                    </a:p>
                    <a:p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26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9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9E020-7A85-1E46-6A8E-A6BB65CC8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66AF03B6-10D0-DCEC-39C1-B10CD41684FA}"/>
              </a:ext>
            </a:extLst>
          </p:cNvPr>
          <p:cNvSpPr txBox="1"/>
          <p:nvPr/>
        </p:nvSpPr>
        <p:spPr>
          <a:xfrm>
            <a:off x="407023" y="243263"/>
            <a:ext cx="568897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800" dirty="0">
                <a:solidFill>
                  <a:srgbClr val="102A68"/>
                </a:solidFill>
                <a:latin typeface="Segoe UI" panose="020B0502040204020203" pitchFamily="34" charset="0"/>
                <a:ea typeface="Red Hat Display"/>
                <a:cs typeface="Segoe UI" panose="020B0502040204020203" pitchFamily="34" charset="0"/>
                <a:sym typeface="Red Hat Display"/>
              </a:rPr>
              <a:t>Understanding of Scope (3/3)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D07AC9-9BB0-BE93-3193-DF1FD5419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349807"/>
              </p:ext>
            </p:extLst>
          </p:nvPr>
        </p:nvGraphicFramePr>
        <p:xfrm>
          <a:off x="407021" y="1014001"/>
          <a:ext cx="11600099" cy="2438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3287">
                  <a:extLst>
                    <a:ext uri="{9D8B030D-6E8A-4147-A177-3AD203B41FA5}">
                      <a16:colId xmlns:a16="http://schemas.microsoft.com/office/drawing/2014/main" val="100193124"/>
                    </a:ext>
                  </a:extLst>
                </a:gridCol>
                <a:gridCol w="2965854">
                  <a:extLst>
                    <a:ext uri="{9D8B030D-6E8A-4147-A177-3AD203B41FA5}">
                      <a16:colId xmlns:a16="http://schemas.microsoft.com/office/drawing/2014/main" val="3252341958"/>
                    </a:ext>
                  </a:extLst>
                </a:gridCol>
                <a:gridCol w="3135852">
                  <a:extLst>
                    <a:ext uri="{9D8B030D-6E8A-4147-A177-3AD203B41FA5}">
                      <a16:colId xmlns:a16="http://schemas.microsoft.com/office/drawing/2014/main" val="2934688226"/>
                    </a:ext>
                  </a:extLst>
                </a:gridCol>
                <a:gridCol w="2007553">
                  <a:extLst>
                    <a:ext uri="{9D8B030D-6E8A-4147-A177-3AD203B41FA5}">
                      <a16:colId xmlns:a16="http://schemas.microsoft.com/office/drawing/2014/main" val="1838832217"/>
                    </a:ext>
                  </a:extLst>
                </a:gridCol>
                <a:gridCol w="2007553">
                  <a:extLst>
                    <a:ext uri="{9D8B030D-6E8A-4147-A177-3AD203B41FA5}">
                      <a16:colId xmlns:a16="http://schemas.microsoft.com/office/drawing/2014/main" val="2501872565"/>
                    </a:ext>
                  </a:extLst>
                </a:gridCol>
              </a:tblGrid>
              <a:tr h="590529">
                <a:tc>
                  <a:txBody>
                    <a:bodyPr/>
                    <a:lstStyle/>
                    <a:p>
                      <a:r>
                        <a:rPr lang="en-US" dirty="0"/>
                        <a:t>Module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Brief Understanding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Dependency, if any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6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Corporate Expense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Integrates payroll, admin, and overhead expenses.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Includes corporate income adjustments.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Provides transparency in allocation methodology (last month avg, % of sales, etc.)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Corporate Expense = Corporate Expense Payroll + Corporate Expense Income + Corporate Expense for Others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EBITDA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= Margin at </a:t>
                      </a:r>
                      <a:r>
                        <a:rPr lang="en-US" sz="1400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Jolwa</a:t>
                      </a:r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– Corporate Expense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Previous month’s Corporate expense to be fetched from SAP for all components of Corporate expense</a:t>
                      </a:r>
                      <a:endParaRPr lang="en-IN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2893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2752353-6C9C-5747-559B-E525ABF08E56}"/>
              </a:ext>
            </a:extLst>
          </p:cNvPr>
          <p:cNvSpPr txBox="1"/>
          <p:nvPr/>
        </p:nvSpPr>
        <p:spPr>
          <a:xfrm>
            <a:off x="407022" y="4047344"/>
            <a:ext cx="1160009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EBITDA calculation will provide an End-to-end view of Gross Margin → Contribution → Margin (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Jolwa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) → EBITDA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It will provide per kg profitability (Sales/kg, Contribution/kg, Margin/kg, EBITDA/kg)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application will provide Product-wise, SKU-wise profitability with drill-down, wherever applicable.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20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3085</TotalTime>
  <Words>2895</Words>
  <Application>Microsoft Office PowerPoint</Application>
  <PresentationFormat>Widescreen</PresentationFormat>
  <Paragraphs>349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Red Hat Display</vt:lpstr>
      <vt:lpstr>Segoe UI</vt:lpstr>
      <vt:lpstr>Wingdings</vt:lpstr>
      <vt:lpstr>Office Theme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Anantadeb Bag</dc:creator>
  <cp:lastModifiedBy>Arnab Seth</cp:lastModifiedBy>
  <cp:revision>90</cp:revision>
  <dcterms:created xsi:type="dcterms:W3CDTF">2025-02-06T10:59:08Z</dcterms:created>
  <dcterms:modified xsi:type="dcterms:W3CDTF">2025-10-29T14:43:02Z</dcterms:modified>
</cp:coreProperties>
</file>